
<file path=[Content_Types].xml><?xml version="1.0" encoding="utf-8"?>
<Types xmlns="http://schemas.openxmlformats.org/package/2006/content-types">
  <Default Extension="bin"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media/image2.bin" ContentType="image/jpeg"/>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charts/chart9.xml" ContentType="application/vnd.openxmlformats-officedocument.drawingml.chart+xml"/>
  <Override PartName="/ppt/charts/chart10.xml" ContentType="application/vnd.openxmlformats-officedocument.drawingml.chart+xml"/>
  <Override PartName="/ppt/charts/chart11.xml" ContentType="application/vnd.openxmlformats-officedocument.drawingml.chart+xml"/>
  <Override PartName="/ppt/charts/chart12.xml" ContentType="application/vnd.openxmlformats-officedocument.drawingml.chart+xml"/>
  <Override PartName="/ppt/charts/chart13.xml" ContentType="application/vnd.openxmlformats-officedocument.drawingml.chart+xml"/>
  <Override PartName="/ppt/charts/chart14.xml" ContentType="application/vnd.openxmlformats-officedocument.drawingml.chart+xml"/>
  <Override PartName="/ppt/charts/chart15.xml" ContentType="application/vnd.openxmlformats-officedocument.drawingml.chart+xml"/>
  <Override PartName="/ppt/media/image3.bin" ContentType="image/x-emf"/>
  <Override PartName="/ppt/media/image4.bin" ContentType="image/x-emf"/>
  <Override PartName="/ppt/charts/chart16.xml" ContentType="application/vnd.openxmlformats-officedocument.drawingml.chart+xml"/>
  <Override PartName="/ppt/charts/chart17.xml" ContentType="application/vnd.openxmlformats-officedocument.drawingml.chart+xml"/>
  <Override PartName="/ppt/charts/chart18.xml" ContentType="application/vnd.openxmlformats-officedocument.drawingml.chart+xml"/>
  <Override PartName="/ppt/charts/chart19.xml" ContentType="application/vnd.openxmlformats-officedocument.drawingml.chart+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charts/chart23.xml" ContentType="application/vnd.openxmlformats-officedocument.drawingml.chart+xml"/>
  <Override PartName="/ppt/charts/chart24.xml" ContentType="application/vnd.openxmlformats-officedocument.drawingml.chart+xml"/>
  <Override PartName="/ppt/charts/chart25.xml" ContentType="application/vnd.openxmlformats-officedocument.drawingml.chart+xml"/>
  <Override PartName="/ppt/charts/chart26.xml" ContentType="application/vnd.openxmlformats-officedocument.drawingml.chart+xml"/>
  <Override PartName="/ppt/charts/chart27.xml" ContentType="application/vnd.openxmlformats-officedocument.drawingml.chart+xml"/>
  <Override PartName="/ppt/charts/chart28.xml" ContentType="application/vnd.openxmlformats-officedocument.drawingml.chart+xml"/>
  <Override PartName="/ppt/charts/chart29.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50" r:id="rId2"/>
  </p:sldMasterIdLst>
  <p:sldIdLst>
    <p:sldId id="272" r:id="rId3"/>
    <p:sldId id="273" r:id="rId4"/>
    <p:sldId id="274" r:id="rId5"/>
    <p:sldId id="275" r:id="rId6"/>
    <p:sldId id="276" r:id="rId7"/>
    <p:sldId id="277" r:id="rId8"/>
    <p:sldId id="278" r:id="rId9"/>
    <p:sldId id="279" r:id="rId10"/>
    <p:sldId id="280" r:id="rId11"/>
    <p:sldId id="281" r:id="rId12"/>
    <p:sldId id="282" r:id="rId13"/>
    <p:sldId id="283" r:id="rId14"/>
    <p:sldId id="284" r:id="rId15"/>
    <p:sldId id="285" r:id="rId16"/>
    <p:sldId id="286" r:id="rId17"/>
    <p:sldId id="287" r:id="rId18"/>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5" d="100"/>
          <a:sy n="75" d="100"/>
        </p:scale>
        <p:origin x="858"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ableStyles" Target="tableStyles.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formatCode="0.0;0.0" sourceLinked="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5.8087390000000001</c:v>
              </c:pt>
              <c:pt idx="1">
                <c:v>5.3209999999999997</c:v>
              </c:pt>
              <c:pt idx="2">
                <c:v>5.6819940000000004</c:v>
              </c:pt>
              <c:pt idx="3">
                <c:v>5.5607879999999996</c:v>
              </c:pt>
              <c:pt idx="4">
                <c:v>5.7086610000000002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formatCode="0.0;0.0" sourceLinked="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5.7159019999999998</c:v>
              </c:pt>
              <c:pt idx="1">
                <c:v>5.2100140000000001</c:v>
              </c:pt>
              <c:pt idx="2">
                <c:v>5.5794589999999999</c:v>
              </c:pt>
              <c:pt idx="3">
                <c:v>5.4443520000000003</c:v>
              </c:pt>
              <c:pt idx="4">
                <c:v>5.6140930000000004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2"/>
          <c:tx>
            <c:v>Gbg fristående</c:v>
          </c:tx>
          <c:spPr>
            <a:solidFill>
              <a:srgbClr val="F9B590"/>
            </a:solidFill>
            <a:ln>
              <a:solidFill>
                <a:srgbClr val="F9B590"/>
              </a:solidFill>
            </a:ln>
          </c:spPr>
          <c:invertIfNegative val="1"/>
          <c:dLbls>
            <c:numFmt formatCode="0.0;0.0" sourceLinked="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6.4848340000000002</c:v>
              </c:pt>
              <c:pt idx="1">
                <c:v>6.2622520000000002</c:v>
              </c:pt>
              <c:pt idx="2">
                <c:v>6.427727</c:v>
              </c:pt>
              <c:pt idx="3">
                <c:v>6.2635500000000004</c:v>
              </c:pt>
              <c:pt idx="4">
                <c:v>6.5047620000000004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F9B590"/>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formatCode="0.0;0.0" sourceLinked="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0.33329999999999999"/>
        </c:manualLayout>
      </c:layout>
      <c:barChart>
        <c:barDir val="bar"/>
        <c:grouping val="percentStacked"/>
        <c:varyColors val="1"/>
        <c:ser>
          <c:idx val="0"/>
          <c:order val="0"/>
          <c:tx>
            <c:v>Positive</c:v>
          </c:tx>
          <c:spPr>
            <a:noFill/>
            <a:ln>
              <a:noFill/>
            </a:ln>
          </c:spPr>
          <c:invertIfNegative val="1"/>
          <c:cat>
            <c:strLit>
              <c:ptCount val="1"/>
              <c:pt idx="0">
                <c:v>Barnen får möjlighet att utveckla förståelse för naturvetenskap</c:v>
              </c:pt>
            </c:strLit>
          </c:cat>
          <c:val>
            <c:numLit>
              <c:formatCode>General</c:formatCode>
              <c:ptCount val="1"/>
              <c:pt idx="0">
                <c:v>0.68060799999999999</c:v>
              </c:pt>
            </c:numLit>
          </c:val>
          <c:extLst>
            <c:ext xmlns:c16="http://schemas.microsoft.com/office/drawing/2014/chart" uri="{C3380CC4-5D6E-409C-BE32-E72D297353CC}">
              <c16:uniqueId val="{00000000-3C1A-4ACC-B34A-094972EFA9AA}"/>
            </c:ext>
          </c:extLst>
        </c:ser>
        <c:ser>
          <c:idx val="1"/>
          <c:order val="1"/>
          <c:tx>
            <c:v>Neutral</c:v>
          </c:tx>
          <c:spPr>
            <a:noFill/>
            <a:ln>
              <a:noFill/>
            </a:ln>
          </c:spPr>
          <c:invertIfNegative val="1"/>
          <c:cat>
            <c:strLit>
              <c:ptCount val="1"/>
              <c:pt idx="0">
                <c:v>Barnen får möjlighet att utveckla förståelse för naturvetenskap</c:v>
              </c:pt>
            </c:strLit>
          </c:cat>
          <c:val>
            <c:numLit>
              <c:formatCode>General</c:formatCode>
              <c:ptCount val="1"/>
              <c:pt idx="0">
                <c:v>0.22243299999999999</c:v>
              </c:pt>
            </c:numLit>
          </c:val>
          <c:extLst>
            <c:ext xmlns:c16="http://schemas.microsoft.com/office/drawing/2014/chart" uri="{C3380CC4-5D6E-409C-BE32-E72D297353CC}">
              <c16:uniqueId val="{00000001-3C1A-4ACC-B34A-094972EFA9AA}"/>
            </c:ext>
          </c:extLst>
        </c:ser>
        <c:ser>
          <c:idx val="2"/>
          <c:order val="2"/>
          <c:tx>
            <c:v>Negative</c:v>
          </c:tx>
          <c:spPr>
            <a:noFill/>
            <a:ln>
              <a:noFill/>
            </a:ln>
          </c:spPr>
          <c:invertIfNegative val="1"/>
          <c:cat>
            <c:strLit>
              <c:ptCount val="1"/>
              <c:pt idx="0">
                <c:v>Barnen får möjlighet att utveckla förståelse för naturvetenskap</c:v>
              </c:pt>
            </c:strLit>
          </c:cat>
          <c:val>
            <c:numLit>
              <c:formatCode>General</c:formatCode>
              <c:ptCount val="1"/>
              <c:pt idx="0">
                <c:v>1.711E-2</c:v>
              </c:pt>
            </c:numLit>
          </c:val>
          <c:extLst>
            <c:ext xmlns:c16="http://schemas.microsoft.com/office/drawing/2014/chart" uri="{C3380CC4-5D6E-409C-BE32-E72D297353CC}">
              <c16:uniqueId val="{00000002-3C1A-4ACC-B34A-094972EFA9AA}"/>
            </c:ext>
          </c:extLst>
        </c:ser>
        <c:ser>
          <c:idx val="3"/>
          <c:order val="3"/>
          <c:tx>
            <c:v>Vet ej</c:v>
          </c:tx>
          <c:spPr>
            <a:solidFill>
              <a:srgbClr val="DDDDDD"/>
            </a:solidFill>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7.9848000000000002E-2</c:v>
              </c:pt>
            </c:numLit>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3-3C1A-4ACC-B34A-094972EFA9AA}"/>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ax val="1"/>
          <c:min val="0"/>
        </c:scaling>
        <c:delete val="0"/>
        <c:axPos val="b"/>
        <c:numFmt formatCode="0%;0%" sourceLinked="0"/>
        <c:majorTickMark val="cross"/>
        <c:minorTickMark val="out"/>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Förskolan ska vara rolig, trygg och lärorik för alla barn</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7C86-4EF7-A7E9-B6ECBE8C44D3}"/>
            </c:ext>
          </c:extLst>
        </c:ser>
        <c:ser>
          <c:idx val="1"/>
          <c:order val="1"/>
          <c:tx>
            <c:v>2</c:v>
          </c:tx>
          <c:spPr>
            <a:solidFill>
              <a:srgbClr val="EB6841"/>
            </a:solidFill>
            <a:ln>
              <a:solidFill>
                <a:srgbClr val="EB6841"/>
              </a:solidFill>
            </a:ln>
          </c:spPr>
          <c:invertIfNegative val="1"/>
          <c:cat>
            <c:strLit>
              <c:ptCount val="1"/>
              <c:pt idx="0">
                <c:v>Förskolan ska vara rolig, trygg och lärorik för alla barn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7C86-4EF7-A7E9-B6ECBE8C44D3}"/>
            </c:ext>
          </c:extLst>
        </c:ser>
        <c:ser>
          <c:idx val="2"/>
          <c:order val="2"/>
          <c:tx>
            <c:v>3 - MINIMAL</c:v>
          </c:tx>
          <c:spPr>
            <a:solidFill>
              <a:srgbClr val="EDC951"/>
            </a:solidFill>
            <a:ln>
              <a:solidFill>
                <a:srgbClr val="EDC951"/>
              </a:solidFill>
            </a:ln>
          </c:spPr>
          <c:invertIfNegative val="1"/>
          <c:cat>
            <c:strLit>
              <c:ptCount val="1"/>
              <c:pt idx="0">
                <c:v>Förskolan ska vara rolig, trygg och lärorik för alla barn</c:v>
              </c:pt>
            </c:strLit>
          </c:cat>
          <c:val>
            <c:numLit>
              <c:formatCode>General</c:formatCode>
              <c:ptCount val="1"/>
              <c:pt idx="0">
                <c:v>9.5060000000000006E-3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7C86-4EF7-A7E9-B6ECBE8C44D3}"/>
            </c:ext>
          </c:extLst>
        </c:ser>
        <c:ser>
          <c:idx val="3"/>
          <c:order val="3"/>
          <c:tx>
            <c:v>4</c:v>
          </c:tx>
          <c:spPr>
            <a:solidFill>
              <a:srgbClr val="99D9DF"/>
            </a:solidFill>
            <a:ln>
              <a:solidFill>
                <a:srgbClr val="99D9DF"/>
              </a:solidFill>
            </a:ln>
          </c:spPr>
          <c:invertIfNegative val="1"/>
          <c:cat>
            <c:strLit>
              <c:ptCount val="1"/>
              <c:pt idx="0">
                <c:v>Förskolan ska vara rolig, trygg och lärorik för alla barn</c:v>
              </c:pt>
            </c:strLit>
          </c:cat>
          <c:val>
            <c:numLit>
              <c:formatCode>General</c:formatCode>
              <c:ptCount val="1"/>
              <c:pt idx="0">
                <c:v>2.6616000000000001E-2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7C86-4EF7-A7E9-B6ECBE8C44D3}"/>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Förskolan ska vara rolig, trygg och lärorik för alla barn</c:v>
              </c:pt>
            </c:strLit>
          </c:cat>
          <c:val>
            <c:numLit>
              <c:formatCode>General</c:formatCode>
              <c:ptCount val="1"/>
              <c:pt idx="0">
                <c:v>0.15018999999999999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7C86-4EF7-A7E9-B6ECBE8C44D3}"/>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Förskolan ska vara rolig, trygg och lärorik för alla barn</c:v>
              </c:pt>
            </c:strLit>
          </c:cat>
          <c:val>
            <c:numLit>
              <c:formatCode>General</c:formatCode>
              <c:ptCount val="1"/>
              <c:pt idx="0">
                <c:v>0.19581699999999999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7C86-4EF7-A7E9-B6ECBE8C44D3}"/>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Förskolan ska vara rolig, trygg och lärorik för alla barn</c:v>
              </c:pt>
            </c:strLit>
          </c:cat>
          <c:val>
            <c:numLit>
              <c:formatCode>General</c:formatCode>
              <c:ptCount val="1"/>
              <c:pt idx="0">
                <c:v>0.61216700000000002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7C86-4EF7-A7E9-B6ECBE8C44D3}"/>
            </c:ext>
          </c:extLst>
        </c:ser>
        <c:ser>
          <c:idx val="7"/>
          <c:order val="7"/>
          <c:tx>
            <c:v>VET EJ</c:v>
          </c:tx>
          <c:spPr>
            <a:solidFill>
              <a:srgbClr val="DDDDDD"/>
            </a:solidFill>
            <a:ln>
              <a:solidFill>
                <a:srgbClr val="DDDDDD"/>
              </a:solidFill>
            </a:ln>
          </c:spPr>
          <c:invertIfNegative val="1"/>
          <c:cat>
            <c:strLit>
              <c:ptCount val="1"/>
              <c:pt idx="0">
                <c:v>Förskolan ska vara rolig, trygg och lärorik för alla barn</c:v>
              </c:pt>
            </c:strLit>
          </c:cat>
          <c:val>
            <c:numLit>
              <c:formatCode>General</c:formatCode>
              <c:ptCount val="1"/>
              <c:pt idx="0">
                <c:v>3.8019999999999998E-3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7C86-4EF7-A7E9-B6ECBE8C44D3}"/>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Personalen tar väl hand om mitt barn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95F4-488A-A0B3-9410CC28FFAB}"/>
            </c:ext>
          </c:extLst>
        </c:ser>
        <c:ser>
          <c:idx val="1"/>
          <c:order val="1"/>
          <c:tx>
            <c:v>2</c:v>
          </c:tx>
          <c:spPr>
            <a:solidFill>
              <a:srgbClr val="EB6841"/>
            </a:solidFill>
            <a:ln>
              <a:solidFill>
                <a:srgbClr val="EB6841"/>
              </a:solidFill>
            </a:ln>
          </c:spPr>
          <c:invertIfNegative val="1"/>
          <c:cat>
            <c:strLit>
              <c:ptCount val="1"/>
              <c:pt idx="0">
                <c:v>Personalen tar väl hand om mitt barn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95F4-488A-A0B3-9410CC28FFAB}"/>
            </c:ext>
          </c:extLst>
        </c:ser>
        <c:ser>
          <c:idx val="2"/>
          <c:order val="2"/>
          <c:tx>
            <c:v>3 - MINIMAL</c:v>
          </c:tx>
          <c:spPr>
            <a:solidFill>
              <a:srgbClr val="EDC951"/>
            </a:solidFill>
            <a:ln>
              <a:solidFill>
                <a:srgbClr val="EDC951"/>
              </a:solidFill>
            </a:ln>
          </c:spPr>
          <c:invertIfNegative val="1"/>
          <c:cat>
            <c:strLit>
              <c:ptCount val="1"/>
              <c:pt idx="0">
                <c:v>Personalen tar väl hand om mitt barn</c:v>
              </c:pt>
            </c:strLit>
          </c:cat>
          <c:val>
            <c:numLit>
              <c:formatCode>General</c:formatCode>
              <c:ptCount val="1"/>
              <c:pt idx="0">
                <c:v>9.5060000000000006E-3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95F4-488A-A0B3-9410CC28FFAB}"/>
            </c:ext>
          </c:extLst>
        </c:ser>
        <c:ser>
          <c:idx val="3"/>
          <c:order val="3"/>
          <c:tx>
            <c:v>4</c:v>
          </c:tx>
          <c:spPr>
            <a:solidFill>
              <a:srgbClr val="99D9DF"/>
            </a:solidFill>
            <a:ln>
              <a:solidFill>
                <a:srgbClr val="99D9DF"/>
              </a:solidFill>
            </a:ln>
          </c:spPr>
          <c:invertIfNegative val="1"/>
          <c:cat>
            <c:strLit>
              <c:ptCount val="1"/>
              <c:pt idx="0">
                <c:v>Personalen tar väl hand om mitt barn</c:v>
              </c:pt>
            </c:strLit>
          </c:cat>
          <c:val>
            <c:numLit>
              <c:formatCode>General</c:formatCode>
              <c:ptCount val="1"/>
              <c:pt idx="0">
                <c:v>1.711E-2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95F4-488A-A0B3-9410CC28FFAB}"/>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tar väl hand om mitt barn</c:v>
              </c:pt>
            </c:strLit>
          </c:cat>
          <c:val>
            <c:numLit>
              <c:formatCode>General</c:formatCode>
              <c:ptCount val="1"/>
              <c:pt idx="0">
                <c:v>0.123574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95F4-488A-A0B3-9410CC28FFAB}"/>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tar väl hand om mitt barn</c:v>
              </c:pt>
            </c:strLit>
          </c:cat>
          <c:val>
            <c:numLit>
              <c:formatCode>General</c:formatCode>
              <c:ptCount val="1"/>
              <c:pt idx="0">
                <c:v>0.163498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95F4-488A-A0B3-9410CC28FFAB}"/>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tar väl hand om mitt barn</c:v>
              </c:pt>
            </c:strLit>
          </c:cat>
          <c:val>
            <c:numLit>
              <c:formatCode>General</c:formatCode>
              <c:ptCount val="1"/>
              <c:pt idx="0">
                <c:v>0.68631200000000003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95F4-488A-A0B3-9410CC28FFAB}"/>
            </c:ext>
          </c:extLst>
        </c:ser>
        <c:ser>
          <c:idx val="7"/>
          <c:order val="7"/>
          <c:tx>
            <c:v>VET EJ</c:v>
          </c:tx>
          <c:spPr>
            <a:solidFill>
              <a:srgbClr val="DDDDDD"/>
            </a:solidFill>
            <a:ln>
              <a:solidFill>
                <a:srgbClr val="DDDDDD"/>
              </a:solidFill>
            </a:ln>
          </c:spPr>
          <c:invertIfNegative val="1"/>
          <c:cat>
            <c:strLit>
              <c:ptCount val="1"/>
              <c:pt idx="0">
                <c:v>Personalen tar väl hand om mitt barn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95F4-488A-A0B3-9410CC28FFAB}"/>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Personalen ska ge föräldrar tydlig information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CD4A-4673-AFF2-36105DC94BC8}"/>
            </c:ext>
          </c:extLst>
        </c:ser>
        <c:ser>
          <c:idx val="1"/>
          <c:order val="1"/>
          <c:tx>
            <c:v>2</c:v>
          </c:tx>
          <c:spPr>
            <a:solidFill>
              <a:srgbClr val="EB6841"/>
            </a:solidFill>
            <a:ln>
              <a:solidFill>
                <a:srgbClr val="EB6841"/>
              </a:solidFill>
            </a:ln>
          </c:spPr>
          <c:invertIfNegative val="1"/>
          <c:cat>
            <c:strLit>
              <c:ptCount val="1"/>
              <c:pt idx="0">
                <c:v>Personalen ska ge föräldrar tydlig information</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CD4A-4673-AFF2-36105DC94BC8}"/>
            </c:ext>
          </c:extLst>
        </c:ser>
        <c:ser>
          <c:idx val="2"/>
          <c:order val="2"/>
          <c:tx>
            <c:v>3 - MINIMAL</c:v>
          </c:tx>
          <c:spPr>
            <a:solidFill>
              <a:srgbClr val="EDC951"/>
            </a:solidFill>
            <a:ln>
              <a:solidFill>
                <a:srgbClr val="EDC951"/>
              </a:solidFill>
            </a:ln>
          </c:spPr>
          <c:invertIfNegative val="1"/>
          <c:cat>
            <c:strLit>
              <c:ptCount val="1"/>
              <c:pt idx="0">
                <c:v>Personalen ska ge föräldrar tydlig information</c:v>
              </c:pt>
            </c:strLit>
          </c:cat>
          <c:val>
            <c:numLit>
              <c:formatCode>General</c:formatCode>
              <c:ptCount val="1"/>
              <c:pt idx="0">
                <c:v>7.6049999999999998E-3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CD4A-4673-AFF2-36105DC94BC8}"/>
            </c:ext>
          </c:extLst>
        </c:ser>
        <c:ser>
          <c:idx val="3"/>
          <c:order val="3"/>
          <c:tx>
            <c:v>4</c:v>
          </c:tx>
          <c:spPr>
            <a:solidFill>
              <a:srgbClr val="99D9DF"/>
            </a:solidFill>
            <a:ln>
              <a:solidFill>
                <a:srgbClr val="99D9DF"/>
              </a:solidFill>
            </a:ln>
          </c:spPr>
          <c:invertIfNegative val="1"/>
          <c:cat>
            <c:strLit>
              <c:ptCount val="1"/>
              <c:pt idx="0">
                <c:v>Personalen ska ge föräldrar tydlig information</c:v>
              </c:pt>
            </c:strLit>
          </c:cat>
          <c:val>
            <c:numLit>
              <c:formatCode>General</c:formatCode>
              <c:ptCount val="1"/>
              <c:pt idx="0">
                <c:v>3.4221000000000001E-2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CD4A-4673-AFF2-36105DC94BC8}"/>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ska ge föräldrar tydlig information</c:v>
              </c:pt>
            </c:strLit>
          </c:cat>
          <c:val>
            <c:numLit>
              <c:formatCode>General</c:formatCode>
              <c:ptCount val="1"/>
              <c:pt idx="0">
                <c:v>0.21673000000000001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CD4A-4673-AFF2-36105DC94BC8}"/>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ska ge föräldrar tydlig information</c:v>
              </c:pt>
            </c:strLit>
          </c:cat>
          <c:val>
            <c:numLit>
              <c:formatCode>General</c:formatCode>
              <c:ptCount val="1"/>
              <c:pt idx="0">
                <c:v>0.18060799999999999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CD4A-4673-AFF2-36105DC94BC8}"/>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ska ge föräldrar tydlig information</c:v>
              </c:pt>
            </c:strLit>
          </c:cat>
          <c:val>
            <c:numLit>
              <c:formatCode>General</c:formatCode>
              <c:ptCount val="1"/>
              <c:pt idx="0">
                <c:v>0.55893499999999996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CD4A-4673-AFF2-36105DC94BC8}"/>
            </c:ext>
          </c:extLst>
        </c:ser>
        <c:ser>
          <c:idx val="7"/>
          <c:order val="7"/>
          <c:tx>
            <c:v>VET EJ</c:v>
          </c:tx>
          <c:spPr>
            <a:solidFill>
              <a:srgbClr val="DDDDDD"/>
            </a:solidFill>
            <a:ln>
              <a:solidFill>
                <a:srgbClr val="DDDDDD"/>
              </a:solidFill>
            </a:ln>
          </c:spPr>
          <c:invertIfNegative val="1"/>
          <c:cat>
            <c:strLit>
              <c:ptCount val="1"/>
              <c:pt idx="0">
                <c:v>Personalen ska ge föräldrar tydlig information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CD4A-4673-AFF2-36105DC94BC8}"/>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Föräldrar ska kunna vara med och påverka arbetet i fsk</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F190-4215-9F03-EA0DEFAE5AE5}"/>
            </c:ext>
          </c:extLst>
        </c:ser>
        <c:ser>
          <c:idx val="1"/>
          <c:order val="1"/>
          <c:tx>
            <c:v>2</c:v>
          </c:tx>
          <c:spPr>
            <a:solidFill>
              <a:srgbClr val="EB6841"/>
            </a:solidFill>
            <a:ln>
              <a:solidFill>
                <a:srgbClr val="EB6841"/>
              </a:solidFill>
            </a:ln>
          </c:spPr>
          <c:invertIfNegative val="1"/>
          <c:cat>
            <c:strLit>
              <c:ptCount val="1"/>
              <c:pt idx="0">
                <c:v>Föräldrar ska kunna vara med och påverka arbetet i fsk</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F190-4215-9F03-EA0DEFAE5AE5}"/>
            </c:ext>
          </c:extLst>
        </c:ser>
        <c:ser>
          <c:idx val="2"/>
          <c:order val="2"/>
          <c:tx>
            <c:v>3 - MINIMAL</c:v>
          </c:tx>
          <c:spPr>
            <a:solidFill>
              <a:srgbClr val="EDC951"/>
            </a:solidFill>
            <a:ln>
              <a:solidFill>
                <a:srgbClr val="EDC951"/>
              </a:solidFill>
            </a:ln>
          </c:spPr>
          <c:invertIfNegative val="1"/>
          <c:cat>
            <c:strLit>
              <c:ptCount val="1"/>
              <c:pt idx="0">
                <c:v>Föräldrar ska kunna vara med och påverka arbetet i fsk</c:v>
              </c:pt>
            </c:strLit>
          </c:cat>
          <c:val>
            <c:numLit>
              <c:formatCode>General</c:formatCode>
              <c:ptCount val="1"/>
              <c:pt idx="0">
                <c:v>1.711E-2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F190-4215-9F03-EA0DEFAE5AE5}"/>
            </c:ext>
          </c:extLst>
        </c:ser>
        <c:ser>
          <c:idx val="3"/>
          <c:order val="3"/>
          <c:tx>
            <c:v>4</c:v>
          </c:tx>
          <c:spPr>
            <a:solidFill>
              <a:srgbClr val="99D9DF"/>
            </a:solidFill>
            <a:ln>
              <a:solidFill>
                <a:srgbClr val="99D9DF"/>
              </a:solidFill>
            </a:ln>
          </c:spPr>
          <c:invertIfNegative val="1"/>
          <c:cat>
            <c:strLit>
              <c:ptCount val="1"/>
              <c:pt idx="0">
                <c:v>Föräldrar ska kunna vara med och påverka arbetet i fsk</c:v>
              </c:pt>
            </c:strLit>
          </c:cat>
          <c:val>
            <c:numLit>
              <c:formatCode>General</c:formatCode>
              <c:ptCount val="1"/>
              <c:pt idx="0">
                <c:v>4.3726000000000001E-2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F190-4215-9F03-EA0DEFAE5AE5}"/>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Föräldrar ska kunna vara med och påverka arbetet i fsk</c:v>
              </c:pt>
            </c:strLit>
          </c:cat>
          <c:val>
            <c:numLit>
              <c:formatCode>General</c:formatCode>
              <c:ptCount val="1"/>
              <c:pt idx="0">
                <c:v>0.1673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F190-4215-9F03-EA0DEFAE5AE5}"/>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Föräldrar ska kunna vara med och påverka arbetet i fsk</c:v>
              </c:pt>
            </c:strLit>
          </c:cat>
          <c:val>
            <c:numLit>
              <c:formatCode>General</c:formatCode>
              <c:ptCount val="1"/>
              <c:pt idx="0">
                <c:v>0.163498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F190-4215-9F03-EA0DEFAE5AE5}"/>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Föräldrar ska kunna vara med och påverka arbetet i fsk</c:v>
              </c:pt>
            </c:strLit>
          </c:cat>
          <c:val>
            <c:numLit>
              <c:formatCode>General</c:formatCode>
              <c:ptCount val="1"/>
              <c:pt idx="0">
                <c:v>0.59125499999999998</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F190-4215-9F03-EA0DEFAE5AE5}"/>
            </c:ext>
          </c:extLst>
        </c:ser>
        <c:ser>
          <c:idx val="7"/>
          <c:order val="7"/>
          <c:tx>
            <c:v>VET EJ</c:v>
          </c:tx>
          <c:spPr>
            <a:solidFill>
              <a:srgbClr val="DDDDDD"/>
            </a:solidFill>
            <a:ln>
              <a:solidFill>
                <a:srgbClr val="DDDDDD"/>
              </a:solidFill>
            </a:ln>
          </c:spPr>
          <c:invertIfNegative val="1"/>
          <c:cat>
            <c:strLit>
              <c:ptCount val="1"/>
              <c:pt idx="0">
                <c:v>Föräldrar ska kunna vara med och påverka arbetet i fsk</c:v>
              </c:pt>
            </c:strLit>
          </c:cat>
          <c:val>
            <c:numLit>
              <c:formatCode>General</c:formatCode>
              <c:ptCount val="1"/>
              <c:pt idx="0">
                <c:v>1.711E-2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F190-4215-9F03-EA0DEFAE5AE5}"/>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0.2"/>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ska möta personal som de känner</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0F5D-47BE-9323-7474706D4F75}"/>
            </c:ext>
          </c:extLst>
        </c:ser>
        <c:ser>
          <c:idx val="1"/>
          <c:order val="1"/>
          <c:tx>
            <c:v>2</c:v>
          </c:tx>
          <c:spPr>
            <a:solidFill>
              <a:srgbClr val="EB6841"/>
            </a:solidFill>
            <a:ln>
              <a:solidFill>
                <a:srgbClr val="EB6841"/>
              </a:solidFill>
            </a:ln>
          </c:spPr>
          <c:invertIfNegative val="1"/>
          <c:cat>
            <c:strLit>
              <c:ptCount val="1"/>
              <c:pt idx="0">
                <c:v>Barnen ska möta personal som de känner</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0F5D-47BE-9323-7474706D4F75}"/>
            </c:ext>
          </c:extLst>
        </c:ser>
        <c:ser>
          <c:idx val="2"/>
          <c:order val="2"/>
          <c:tx>
            <c:v>3 - MINIMAL</c:v>
          </c:tx>
          <c:spPr>
            <a:solidFill>
              <a:srgbClr val="EDC951"/>
            </a:solidFill>
            <a:ln>
              <a:solidFill>
                <a:srgbClr val="EDC951"/>
              </a:solidFill>
            </a:ln>
          </c:spPr>
          <c:invertIfNegative val="1"/>
          <c:cat>
            <c:strLit>
              <c:ptCount val="1"/>
              <c:pt idx="0">
                <c:v>Barnen ska möta personal som de känner</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0F5D-47BE-9323-7474706D4F75}"/>
            </c:ext>
          </c:extLst>
        </c:ser>
        <c:ser>
          <c:idx val="3"/>
          <c:order val="3"/>
          <c:tx>
            <c:v>4</c:v>
          </c:tx>
          <c:spPr>
            <a:solidFill>
              <a:srgbClr val="99D9DF"/>
            </a:solidFill>
            <a:ln>
              <a:solidFill>
                <a:srgbClr val="99D9DF"/>
              </a:solidFill>
            </a:ln>
          </c:spPr>
          <c:invertIfNegative val="1"/>
          <c:cat>
            <c:strLit>
              <c:ptCount val="1"/>
              <c:pt idx="0">
                <c:v>Barnen ska möta personal som de känner</c:v>
              </c:pt>
            </c:strLit>
          </c:cat>
          <c:val>
            <c:numLit>
              <c:formatCode>General</c:formatCode>
              <c:ptCount val="1"/>
              <c:pt idx="0">
                <c:v>9.5060000000000006E-3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0F5D-47BE-9323-7474706D4F75}"/>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möta personal som de känner</c:v>
              </c:pt>
            </c:strLit>
          </c:cat>
          <c:val>
            <c:numLit>
              <c:formatCode>General</c:formatCode>
              <c:ptCount val="1"/>
              <c:pt idx="0">
                <c:v>0.13117899999999999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0F5D-47BE-9323-7474706D4F75}"/>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möta personal som de känner</c:v>
              </c:pt>
            </c:strLit>
          </c:cat>
          <c:val>
            <c:numLit>
              <c:formatCode>General</c:formatCode>
              <c:ptCount val="1"/>
              <c:pt idx="0">
                <c:v>0.19581699999999999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0F5D-47BE-9323-7474706D4F75}"/>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möta personal som de känner</c:v>
              </c:pt>
            </c:strLit>
          </c:cat>
          <c:val>
            <c:numLit>
              <c:formatCode>General</c:formatCode>
              <c:ptCount val="1"/>
              <c:pt idx="0">
                <c:v>0.65969599999999995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0F5D-47BE-9323-7474706D4F75}"/>
            </c:ext>
          </c:extLst>
        </c:ser>
        <c:ser>
          <c:idx val="7"/>
          <c:order val="7"/>
          <c:tx>
            <c:v>VET EJ</c:v>
          </c:tx>
          <c:spPr>
            <a:solidFill>
              <a:srgbClr val="DDDDDD"/>
            </a:solidFill>
            <a:ln>
              <a:solidFill>
                <a:srgbClr val="DDDDDD"/>
              </a:solidFill>
            </a:ln>
          </c:spPr>
          <c:invertIfNegative val="1"/>
          <c:cat>
            <c:strLit>
              <c:ptCount val="1"/>
              <c:pt idx="0">
                <c:v>Barnen ska möta personal som de känner</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0F5D-47BE-9323-7474706D4F75}"/>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cross"/>
        <c:minorTickMark val="out"/>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har möjlighet att ingå i mindre och större grupper under delar av dagen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71B6-4703-899F-3E6A628A2A07}"/>
            </c:ext>
          </c:extLst>
        </c:ser>
        <c:ser>
          <c:idx val="1"/>
          <c:order val="1"/>
          <c:tx>
            <c:v>2</c:v>
          </c:tx>
          <c:spPr>
            <a:solidFill>
              <a:srgbClr val="EB6841"/>
            </a:solidFill>
            <a:ln>
              <a:solidFill>
                <a:srgbClr val="EB6841"/>
              </a:solidFill>
            </a:ln>
          </c:spPr>
          <c:invertIfNegative val="1"/>
          <c:cat>
            <c:strLit>
              <c:ptCount val="1"/>
              <c:pt idx="0">
                <c:v>Barnen har möjlighet att ingå i mindre och större grupper under delar av dagen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71B6-4703-899F-3E6A628A2A07}"/>
            </c:ext>
          </c:extLst>
        </c:ser>
        <c:ser>
          <c:idx val="2"/>
          <c:order val="2"/>
          <c:tx>
            <c:v>3 - MINIMAL</c:v>
          </c:tx>
          <c:spPr>
            <a:solidFill>
              <a:srgbClr val="EDC951"/>
            </a:solidFill>
            <a:ln>
              <a:solidFill>
                <a:srgbClr val="EDC951"/>
              </a:solidFill>
            </a:ln>
          </c:spPr>
          <c:invertIfNegative val="1"/>
          <c:cat>
            <c:strLit>
              <c:ptCount val="1"/>
              <c:pt idx="0">
                <c:v>Barnen har möjlighet att ingå i mindre och större grupper under delar av dagen</c:v>
              </c:pt>
            </c:strLit>
          </c:cat>
          <c:val>
            <c:numLit>
              <c:formatCode>General</c:formatCode>
              <c:ptCount val="1"/>
              <c:pt idx="0">
                <c:v>9.5060000000000006E-3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71B6-4703-899F-3E6A628A2A07}"/>
            </c:ext>
          </c:extLst>
        </c:ser>
        <c:ser>
          <c:idx val="3"/>
          <c:order val="3"/>
          <c:tx>
            <c:v>4</c:v>
          </c:tx>
          <c:spPr>
            <a:solidFill>
              <a:srgbClr val="99D9DF"/>
            </a:solidFill>
            <a:ln>
              <a:solidFill>
                <a:srgbClr val="99D9DF"/>
              </a:solidFill>
            </a:ln>
          </c:spPr>
          <c:invertIfNegative val="1"/>
          <c:cat>
            <c:strLit>
              <c:ptCount val="1"/>
              <c:pt idx="0">
                <c:v>Barnen har möjlighet att ingå i mindre och större grupper under delar av dagen</c:v>
              </c:pt>
            </c:strLit>
          </c:cat>
          <c:val>
            <c:numLit>
              <c:formatCode>General</c:formatCode>
              <c:ptCount val="1"/>
              <c:pt idx="0">
                <c:v>1.5209E-2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71B6-4703-899F-3E6A628A2A07}"/>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ingå i mindre och större grupper under delar av dagen</c:v>
              </c:pt>
            </c:strLit>
          </c:cat>
          <c:val>
            <c:numLit>
              <c:formatCode>General</c:formatCode>
              <c:ptCount val="1"/>
              <c:pt idx="0">
                <c:v>0.14258599999999999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71B6-4703-899F-3E6A628A2A07}"/>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ingå i mindre och större grupper under delar av dagen</c:v>
              </c:pt>
            </c:strLit>
          </c:cat>
          <c:val>
            <c:numLit>
              <c:formatCode>General</c:formatCode>
              <c:ptCount val="1"/>
              <c:pt idx="0">
                <c:v>0.17680599999999999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71B6-4703-899F-3E6A628A2A07}"/>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ingå i mindre och större grupper under delar av dagen</c:v>
              </c:pt>
            </c:strLit>
          </c:cat>
          <c:val>
            <c:numLit>
              <c:formatCode>General</c:formatCode>
              <c:ptCount val="1"/>
              <c:pt idx="0">
                <c:v>0.625475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71B6-4703-899F-3E6A628A2A07}"/>
            </c:ext>
          </c:extLst>
        </c:ser>
        <c:ser>
          <c:idx val="7"/>
          <c:order val="7"/>
          <c:tx>
            <c:v>VET EJ</c:v>
          </c:tx>
          <c:spPr>
            <a:solidFill>
              <a:srgbClr val="DDDDDD"/>
            </a:solidFill>
            <a:ln>
              <a:solidFill>
                <a:srgbClr val="DDDDDD"/>
              </a:solidFill>
            </a:ln>
          </c:spPr>
          <c:invertIfNegative val="1"/>
          <c:cat>
            <c:strLit>
              <c:ptCount val="1"/>
              <c:pt idx="0">
                <c:v>Barnen har möjlighet att ingå i mindre och större grupper under delar av dagen</c:v>
              </c:pt>
            </c:strLit>
          </c:cat>
          <c:val>
            <c:numLit>
              <c:formatCode>General</c:formatCode>
              <c:ptCount val="1"/>
              <c:pt idx="0">
                <c:v>3.0418000000000001E-2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71B6-4703-899F-3E6A628A2A07}"/>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har möjlighet att ha inflytande på verksamhetens innehåll</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037D-473E-8CE1-86DA90742F64}"/>
            </c:ext>
          </c:extLst>
        </c:ser>
        <c:ser>
          <c:idx val="1"/>
          <c:order val="1"/>
          <c:tx>
            <c:v>2</c:v>
          </c:tx>
          <c:spPr>
            <a:solidFill>
              <a:srgbClr val="EB6841"/>
            </a:solidFill>
            <a:ln>
              <a:solidFill>
                <a:srgbClr val="EB6841"/>
              </a:solidFill>
            </a:ln>
          </c:spPr>
          <c:invertIfNegative val="1"/>
          <c:cat>
            <c:strLit>
              <c:ptCount val="1"/>
              <c:pt idx="0">
                <c:v>Barnen har möjlighet att ha inflytande på verksamhetens innehåll</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037D-473E-8CE1-86DA90742F64}"/>
            </c:ext>
          </c:extLst>
        </c:ser>
        <c:ser>
          <c:idx val="2"/>
          <c:order val="2"/>
          <c:tx>
            <c:v>3 - MINIMAL</c:v>
          </c:tx>
          <c:spPr>
            <a:solidFill>
              <a:srgbClr val="EDC951"/>
            </a:solidFill>
            <a:ln>
              <a:solidFill>
                <a:srgbClr val="EDC951"/>
              </a:solidFill>
            </a:ln>
          </c:spPr>
          <c:invertIfNegative val="1"/>
          <c:cat>
            <c:strLit>
              <c:ptCount val="1"/>
              <c:pt idx="0">
                <c:v>Barnen har möjlighet att ha inflytande på verksamhetens innehåll</c:v>
              </c:pt>
            </c:strLit>
          </c:cat>
          <c:val>
            <c:numLit>
              <c:formatCode>General</c:formatCode>
              <c:ptCount val="1"/>
              <c:pt idx="0">
                <c:v>5.7029999999999997E-3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037D-473E-8CE1-86DA90742F64}"/>
            </c:ext>
          </c:extLst>
        </c:ser>
        <c:ser>
          <c:idx val="3"/>
          <c:order val="3"/>
          <c:tx>
            <c:v>4</c:v>
          </c:tx>
          <c:spPr>
            <a:solidFill>
              <a:srgbClr val="99D9DF"/>
            </a:solidFill>
            <a:ln>
              <a:solidFill>
                <a:srgbClr val="99D9DF"/>
              </a:solidFill>
            </a:ln>
          </c:spPr>
          <c:invertIfNegative val="1"/>
          <c:cat>
            <c:strLit>
              <c:ptCount val="1"/>
              <c:pt idx="0">
                <c:v>Barnen har möjlighet att ha inflytande på verksamhetens innehåll</c:v>
              </c:pt>
            </c:strLit>
          </c:cat>
          <c:val>
            <c:numLit>
              <c:formatCode>General</c:formatCode>
              <c:ptCount val="1"/>
              <c:pt idx="0">
                <c:v>2.4715000000000001E-2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037D-473E-8CE1-86DA90742F64}"/>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ha inflytande på verksamhetens innehåll</c:v>
              </c:pt>
            </c:strLit>
          </c:cat>
          <c:val>
            <c:numLit>
              <c:formatCode>General</c:formatCode>
              <c:ptCount val="1"/>
              <c:pt idx="0">
                <c:v>0.17680599999999999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037D-473E-8CE1-86DA90742F64}"/>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ha inflytande på verksamhetens innehåll</c:v>
              </c:pt>
            </c:strLit>
          </c:cat>
          <c:val>
            <c:numLit>
              <c:formatCode>General</c:formatCode>
              <c:ptCount val="1"/>
              <c:pt idx="0">
                <c:v>0.20152100000000001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037D-473E-8CE1-86DA90742F64}"/>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ha inflytande på verksamhetens innehåll</c:v>
              </c:pt>
            </c:strLit>
          </c:cat>
          <c:val>
            <c:numLit>
              <c:formatCode>General</c:formatCode>
              <c:ptCount val="1"/>
              <c:pt idx="0">
                <c:v>0.477186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037D-473E-8CE1-86DA90742F64}"/>
            </c:ext>
          </c:extLst>
        </c:ser>
        <c:ser>
          <c:idx val="7"/>
          <c:order val="7"/>
          <c:tx>
            <c:v>VET EJ</c:v>
          </c:tx>
          <c:spPr>
            <a:solidFill>
              <a:srgbClr val="DDDDDD"/>
            </a:solidFill>
            <a:ln>
              <a:solidFill>
                <a:srgbClr val="DDDDDD"/>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ha inflytande på verksamhetens innehåll</c:v>
              </c:pt>
            </c:strLit>
          </c:cat>
          <c:val>
            <c:numLit>
              <c:formatCode>General</c:formatCode>
              <c:ptCount val="1"/>
              <c:pt idx="0">
                <c:v>0.112167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037D-473E-8CE1-86DA90742F64}"/>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ska lära sig hur man fungerar tillsammans i en grupp</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8B3D-4BBD-A1F2-3EF460806B12}"/>
            </c:ext>
          </c:extLst>
        </c:ser>
        <c:ser>
          <c:idx val="1"/>
          <c:order val="1"/>
          <c:tx>
            <c:v>2</c:v>
          </c:tx>
          <c:spPr>
            <a:solidFill>
              <a:srgbClr val="EB6841"/>
            </a:solidFill>
            <a:ln>
              <a:solidFill>
                <a:srgbClr val="EB6841"/>
              </a:solidFill>
            </a:ln>
          </c:spPr>
          <c:invertIfNegative val="1"/>
          <c:cat>
            <c:strLit>
              <c:ptCount val="1"/>
              <c:pt idx="0">
                <c:v>Barnen ska lära sig hur man fungerar tillsammans i en grupp</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8B3D-4BBD-A1F2-3EF460806B12}"/>
            </c:ext>
          </c:extLst>
        </c:ser>
        <c:ser>
          <c:idx val="2"/>
          <c:order val="2"/>
          <c:tx>
            <c:v>3 - MINIMAL</c:v>
          </c:tx>
          <c:spPr>
            <a:solidFill>
              <a:srgbClr val="EDC951"/>
            </a:solidFill>
            <a:ln>
              <a:solidFill>
                <a:srgbClr val="EDC951"/>
              </a:solidFill>
            </a:ln>
          </c:spPr>
          <c:invertIfNegative val="1"/>
          <c:cat>
            <c:strLit>
              <c:ptCount val="1"/>
              <c:pt idx="0">
                <c:v>Barnen ska lära sig hur man fungerar tillsammans i en grupp</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8B3D-4BBD-A1F2-3EF460806B12}"/>
            </c:ext>
          </c:extLst>
        </c:ser>
        <c:ser>
          <c:idx val="3"/>
          <c:order val="3"/>
          <c:tx>
            <c:v>4</c:v>
          </c:tx>
          <c:spPr>
            <a:solidFill>
              <a:srgbClr val="99D9DF"/>
            </a:solidFill>
            <a:ln>
              <a:solidFill>
                <a:srgbClr val="99D9DF"/>
              </a:solidFill>
            </a:ln>
          </c:spPr>
          <c:invertIfNegative val="1"/>
          <c:cat>
            <c:strLit>
              <c:ptCount val="1"/>
              <c:pt idx="0">
                <c:v>Barnen ska lära sig hur man fungerar tillsammans i en grupp</c:v>
              </c:pt>
            </c:strLit>
          </c:cat>
          <c:val>
            <c:numLit>
              <c:formatCode>General</c:formatCode>
              <c:ptCount val="1"/>
              <c:pt idx="0">
                <c:v>5.7029999999999997E-3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8B3D-4BBD-A1F2-3EF460806B12}"/>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lära sig hur man fungerar tillsammans i en grupp</c:v>
              </c:pt>
            </c:strLit>
          </c:cat>
          <c:val>
            <c:numLit>
              <c:formatCode>General</c:formatCode>
              <c:ptCount val="1"/>
              <c:pt idx="0">
                <c:v>0.110266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8B3D-4BBD-A1F2-3EF460806B12}"/>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lära sig hur man fungerar tillsammans i en grupp</c:v>
              </c:pt>
            </c:strLit>
          </c:cat>
          <c:val>
            <c:numLit>
              <c:formatCode>General</c:formatCode>
              <c:ptCount val="1"/>
              <c:pt idx="0">
                <c:v>0.17680599999999999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8B3D-4BBD-A1F2-3EF460806B12}"/>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lära sig hur man fungerar tillsammans i en grupp</c:v>
              </c:pt>
            </c:strLit>
          </c:cat>
          <c:val>
            <c:numLit>
              <c:formatCode>General</c:formatCode>
              <c:ptCount val="1"/>
              <c:pt idx="0">
                <c:v>0.68441099999999999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8B3D-4BBD-A1F2-3EF460806B12}"/>
            </c:ext>
          </c:extLst>
        </c:ser>
        <c:ser>
          <c:idx val="7"/>
          <c:order val="7"/>
          <c:tx>
            <c:v>VET EJ</c:v>
          </c:tx>
          <c:spPr>
            <a:solidFill>
              <a:srgbClr val="DDDDDD"/>
            </a:solidFill>
            <a:ln>
              <a:solidFill>
                <a:srgbClr val="DDDDDD"/>
              </a:solidFill>
            </a:ln>
          </c:spPr>
          <c:invertIfNegative val="1"/>
          <c:cat>
            <c:strLit>
              <c:ptCount val="1"/>
              <c:pt idx="0">
                <c:v>Barnen ska lära sig hur man fungerar tillsammans i en grupp</c:v>
              </c:pt>
            </c:strLit>
          </c:cat>
          <c:val>
            <c:numLit>
              <c:formatCode>General</c:formatCode>
              <c:ptCount val="1"/>
              <c:pt idx="0">
                <c:v>2.0913000000000001E-2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8B3D-4BBD-A1F2-3EF460806B12}"/>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ska känna glädjen av att lära sig och känna att de behövs i gruppen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A327-4981-8ADB-BECB5FF5D6AC}"/>
            </c:ext>
          </c:extLst>
        </c:ser>
        <c:ser>
          <c:idx val="1"/>
          <c:order val="1"/>
          <c:tx>
            <c:v>2</c:v>
          </c:tx>
          <c:spPr>
            <a:solidFill>
              <a:srgbClr val="EB6841"/>
            </a:solidFill>
            <a:ln>
              <a:solidFill>
                <a:srgbClr val="EB6841"/>
              </a:solidFill>
            </a:ln>
          </c:spPr>
          <c:invertIfNegative val="1"/>
          <c:cat>
            <c:strLit>
              <c:ptCount val="1"/>
              <c:pt idx="0">
                <c:v>Barnen ska känna glädjen av att lära sig och känna att de behövs i gruppen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A327-4981-8ADB-BECB5FF5D6AC}"/>
            </c:ext>
          </c:extLst>
        </c:ser>
        <c:ser>
          <c:idx val="2"/>
          <c:order val="2"/>
          <c:tx>
            <c:v>3 - MINIMAL</c:v>
          </c:tx>
          <c:spPr>
            <a:solidFill>
              <a:srgbClr val="EDC951"/>
            </a:solidFill>
            <a:ln>
              <a:solidFill>
                <a:srgbClr val="EDC951"/>
              </a:solidFill>
            </a:ln>
          </c:spPr>
          <c:invertIfNegative val="1"/>
          <c:cat>
            <c:strLit>
              <c:ptCount val="1"/>
              <c:pt idx="0">
                <c:v>Barnen ska känna glädjen av att lära sig och känna att de behövs i gruppen</c:v>
              </c:pt>
            </c:strLit>
          </c:cat>
          <c:val>
            <c:numLit>
              <c:formatCode>General</c:formatCode>
              <c:ptCount val="1"/>
              <c:pt idx="0">
                <c:v>9.5060000000000006E-3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A327-4981-8ADB-BECB5FF5D6AC}"/>
            </c:ext>
          </c:extLst>
        </c:ser>
        <c:ser>
          <c:idx val="3"/>
          <c:order val="3"/>
          <c:tx>
            <c:v>4</c:v>
          </c:tx>
          <c:spPr>
            <a:solidFill>
              <a:srgbClr val="99D9DF"/>
            </a:solidFill>
            <a:ln>
              <a:solidFill>
                <a:srgbClr val="99D9DF"/>
              </a:solidFill>
            </a:ln>
          </c:spPr>
          <c:invertIfNegative val="1"/>
          <c:cat>
            <c:strLit>
              <c:ptCount val="1"/>
              <c:pt idx="0">
                <c:v>Barnen ska känna glädjen av att lära sig och känna att de behövs i gruppen</c:v>
              </c:pt>
            </c:strLit>
          </c:cat>
          <c:val>
            <c:numLit>
              <c:formatCode>General</c:formatCode>
              <c:ptCount val="1"/>
              <c:pt idx="0">
                <c:v>1.3308E-2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A327-4981-8ADB-BECB5FF5D6AC}"/>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känna glädjen av att lära sig och känna att de behövs i gruppen</c:v>
              </c:pt>
            </c:strLit>
          </c:cat>
          <c:val>
            <c:numLit>
              <c:formatCode>General</c:formatCode>
              <c:ptCount val="1"/>
              <c:pt idx="0">
                <c:v>0.10076</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A327-4981-8ADB-BECB5FF5D6AC}"/>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känna glädjen av att lära sig och känna att de behövs i gruppen</c:v>
              </c:pt>
            </c:strLit>
          </c:cat>
          <c:val>
            <c:numLit>
              <c:formatCode>General</c:formatCode>
              <c:ptCount val="1"/>
              <c:pt idx="0">
                <c:v>0.20722399999999999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A327-4981-8ADB-BECB5FF5D6AC}"/>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känna glädjen av att lära sig och känna att de behövs i gruppen</c:v>
              </c:pt>
            </c:strLit>
          </c:cat>
          <c:val>
            <c:numLit>
              <c:formatCode>General</c:formatCode>
              <c:ptCount val="1"/>
              <c:pt idx="0">
                <c:v>0.64258599999999999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A327-4981-8ADB-BECB5FF5D6AC}"/>
            </c:ext>
          </c:extLst>
        </c:ser>
        <c:ser>
          <c:idx val="7"/>
          <c:order val="7"/>
          <c:tx>
            <c:v>VET EJ</c:v>
          </c:tx>
          <c:spPr>
            <a:solidFill>
              <a:srgbClr val="DDDDDD"/>
            </a:solidFill>
            <a:ln>
              <a:solidFill>
                <a:srgbClr val="DDDDDD"/>
              </a:solidFill>
            </a:ln>
          </c:spPr>
          <c:invertIfNegative val="1"/>
          <c:cat>
            <c:strLit>
              <c:ptCount val="1"/>
              <c:pt idx="0">
                <c:v>Barnen ska känna glädjen av att lära sig och känna att de behövs i gruppen</c:v>
              </c:pt>
            </c:strLit>
          </c:cat>
          <c:val>
            <c:numLit>
              <c:formatCode>General</c:formatCode>
              <c:ptCount val="1"/>
              <c:pt idx="0">
                <c:v>2.6616000000000001E-2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A327-4981-8ADB-BECB5FF5D6AC}"/>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Positive</c:v>
          </c:tx>
          <c:spPr>
            <a:solidFill>
              <a:srgbClr val="66CC66"/>
            </a:solidFill>
            <a:ln>
              <a:solidFill>
                <a:srgbClr val="66CC66"/>
              </a:solidFill>
            </a:ln>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lära sig hur man fungerar tillsammans i en grupp</c:v>
              </c:pt>
            </c:strLit>
          </c:cat>
          <c:val>
            <c:numLit>
              <c:formatCode>General</c:formatCode>
              <c:ptCount val="1"/>
              <c:pt idx="0">
                <c:v>0.86121700000000001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66CC66"/>
                    </a:solidFill>
                  </a:ln>
                </c14:spPr>
              </c14:invertSolidFillFmt>
            </c:ext>
            <c:ext xmlns:c16="http://schemas.microsoft.com/office/drawing/2014/chart" uri="{C3380CC4-5D6E-409C-BE32-E72D297353CC}">
              <c16:uniqueId val="{00000000-E60A-4C4E-9FA5-41A692B8A7C8}"/>
            </c:ext>
          </c:extLst>
        </c:ser>
        <c:ser>
          <c:idx val="1"/>
          <c:order val="1"/>
          <c:tx>
            <c:v>Neutral</c:v>
          </c:tx>
          <c:spPr>
            <a:noFill/>
            <a:ln>
              <a:noFill/>
            </a:ln>
          </c:spPr>
          <c:invertIfNegative val="1"/>
          <c:cat>
            <c:strLit>
              <c:ptCount val="1"/>
              <c:pt idx="0">
                <c:v>Barnen ska lära sig hur man fungerar tillsammans i en grupp</c:v>
              </c:pt>
            </c:strLit>
          </c:cat>
          <c:val>
            <c:numLit>
              <c:formatCode>General</c:formatCode>
              <c:ptCount val="1"/>
              <c:pt idx="0">
                <c:v>0.11597</c:v>
              </c:pt>
            </c:numLit>
          </c:val>
          <c:extLst>
            <c:ext xmlns:c16="http://schemas.microsoft.com/office/drawing/2014/chart" uri="{C3380CC4-5D6E-409C-BE32-E72D297353CC}">
              <c16:uniqueId val="{00000001-E60A-4C4E-9FA5-41A692B8A7C8}"/>
            </c:ext>
          </c:extLst>
        </c:ser>
        <c:ser>
          <c:idx val="2"/>
          <c:order val="2"/>
          <c:tx>
            <c:v>Negative</c:v>
          </c:tx>
          <c:spPr>
            <a:noFill/>
            <a:ln>
              <a:noFill/>
            </a:ln>
          </c:spPr>
          <c:invertIfNegative val="1"/>
          <c:cat>
            <c:strLit>
              <c:ptCount val="1"/>
              <c:pt idx="0">
                <c:v>Barnen ska lära sig hur man fungerar tillsammans i en grupp</c:v>
              </c:pt>
            </c:strLit>
          </c:cat>
          <c:val>
            <c:numLit>
              <c:formatCode>General</c:formatCode>
              <c:ptCount val="1"/>
              <c:pt idx="0">
                <c:v>1.9009999999999999E-3</c:v>
              </c:pt>
            </c:numLit>
          </c:val>
          <c:extLst>
            <c:ext xmlns:c16="http://schemas.microsoft.com/office/drawing/2014/chart" uri="{C3380CC4-5D6E-409C-BE32-E72D297353CC}">
              <c16:uniqueId val="{00000002-E60A-4C4E-9FA5-41A692B8A7C8}"/>
            </c:ext>
          </c:extLst>
        </c:ser>
        <c:ser>
          <c:idx val="3"/>
          <c:order val="3"/>
          <c:tx>
            <c:v>Vet ej</c:v>
          </c:tx>
          <c:spPr>
            <a:noFill/>
            <a:ln>
              <a:noFill/>
            </a:ln>
          </c:spPr>
          <c:invertIfNegative val="1"/>
          <c:cat>
            <c:strLit>
              <c:ptCount val="1"/>
              <c:pt idx="0">
                <c:v>Barnen ska lära sig hur man fungerar tillsammans i en grupp</c:v>
              </c:pt>
            </c:strLit>
          </c:cat>
          <c:val>
            <c:numLit>
              <c:formatCode>General</c:formatCode>
              <c:ptCount val="1"/>
              <c:pt idx="0">
                <c:v>2.0913000000000001E-2</c:v>
              </c:pt>
            </c:numLit>
          </c:val>
          <c:extLst>
            <c:ext xmlns:c16="http://schemas.microsoft.com/office/drawing/2014/chart" uri="{C3380CC4-5D6E-409C-BE32-E72D297353CC}">
              <c16:uniqueId val="{00000003-E60A-4C4E-9FA5-41A692B8A7C8}"/>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0.2"/>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ska kunna byta mellan olika aktiviteter under dagen</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C456-4AC3-A5F8-E06F5BB2F574}"/>
            </c:ext>
          </c:extLst>
        </c:ser>
        <c:ser>
          <c:idx val="1"/>
          <c:order val="1"/>
          <c:tx>
            <c:v>2</c:v>
          </c:tx>
          <c:spPr>
            <a:solidFill>
              <a:srgbClr val="EB6841"/>
            </a:solidFill>
            <a:ln>
              <a:solidFill>
                <a:srgbClr val="EB6841"/>
              </a:solidFill>
            </a:ln>
          </c:spPr>
          <c:invertIfNegative val="1"/>
          <c:cat>
            <c:strLit>
              <c:ptCount val="1"/>
              <c:pt idx="0">
                <c:v>Barnen ska kunna byta mellan olika aktiviteter under dagen</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C456-4AC3-A5F8-E06F5BB2F574}"/>
            </c:ext>
          </c:extLst>
        </c:ser>
        <c:ser>
          <c:idx val="2"/>
          <c:order val="2"/>
          <c:tx>
            <c:v>3 - MINIMAL</c:v>
          </c:tx>
          <c:spPr>
            <a:solidFill>
              <a:srgbClr val="EDC951"/>
            </a:solidFill>
            <a:ln>
              <a:solidFill>
                <a:srgbClr val="EDC951"/>
              </a:solidFill>
            </a:ln>
          </c:spPr>
          <c:invertIfNegative val="1"/>
          <c:cat>
            <c:strLit>
              <c:ptCount val="1"/>
              <c:pt idx="0">
                <c:v>Barnen ska kunna byta mellan olika aktiviteter under dagen</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C456-4AC3-A5F8-E06F5BB2F574}"/>
            </c:ext>
          </c:extLst>
        </c:ser>
        <c:ser>
          <c:idx val="3"/>
          <c:order val="3"/>
          <c:tx>
            <c:v>4</c:v>
          </c:tx>
          <c:spPr>
            <a:solidFill>
              <a:srgbClr val="99D9DF"/>
            </a:solidFill>
            <a:ln>
              <a:solidFill>
                <a:srgbClr val="99D9DF"/>
              </a:solidFill>
            </a:ln>
          </c:spPr>
          <c:invertIfNegative val="1"/>
          <c:cat>
            <c:strLit>
              <c:ptCount val="1"/>
              <c:pt idx="0">
                <c:v>Barnen ska kunna byta mellan olika aktiviteter under dagen</c:v>
              </c:pt>
            </c:strLit>
          </c:cat>
          <c:val>
            <c:numLit>
              <c:formatCode>General</c:formatCode>
              <c:ptCount val="1"/>
              <c:pt idx="0">
                <c:v>2.4715000000000001E-2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C456-4AC3-A5F8-E06F5BB2F574}"/>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kunna byta mellan olika aktiviteter under dagen</c:v>
              </c:pt>
            </c:strLit>
          </c:cat>
          <c:val>
            <c:numLit>
              <c:formatCode>General</c:formatCode>
              <c:ptCount val="1"/>
              <c:pt idx="0">
                <c:v>0.148289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C456-4AC3-A5F8-E06F5BB2F574}"/>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kunna byta mellan olika aktiviteter under dagen</c:v>
              </c:pt>
            </c:strLit>
          </c:cat>
          <c:val>
            <c:numLit>
              <c:formatCode>General</c:formatCode>
              <c:ptCount val="1"/>
              <c:pt idx="0">
                <c:v>0.24714800000000001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C456-4AC3-A5F8-E06F5BB2F574}"/>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kunna byta mellan olika aktiviteter under dagen</c:v>
              </c:pt>
            </c:strLit>
          </c:cat>
          <c:val>
            <c:numLit>
              <c:formatCode>General</c:formatCode>
              <c:ptCount val="1"/>
              <c:pt idx="0">
                <c:v>0.54942999999999997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C456-4AC3-A5F8-E06F5BB2F574}"/>
            </c:ext>
          </c:extLst>
        </c:ser>
        <c:ser>
          <c:idx val="7"/>
          <c:order val="7"/>
          <c:tx>
            <c:v>VET EJ</c:v>
          </c:tx>
          <c:spPr>
            <a:solidFill>
              <a:srgbClr val="DDDDDD"/>
            </a:solidFill>
            <a:ln>
              <a:solidFill>
                <a:srgbClr val="DDDDDD"/>
              </a:solidFill>
            </a:ln>
          </c:spPr>
          <c:invertIfNegative val="1"/>
          <c:cat>
            <c:strLit>
              <c:ptCount val="1"/>
              <c:pt idx="0">
                <c:v>Barnen ska kunna byta mellan olika aktiviteter under dagen</c:v>
              </c:pt>
            </c:strLit>
          </c:cat>
          <c:val>
            <c:numLit>
              <c:formatCode>General</c:formatCode>
              <c:ptCount val="1"/>
              <c:pt idx="0">
                <c:v>2.6616000000000001E-2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C456-4AC3-A5F8-E06F5BB2F574}"/>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cross"/>
        <c:minorTickMark val="out"/>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har möjlighet att utveckla språket</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128F-4329-9BEA-2D0D77AECAAB}"/>
            </c:ext>
          </c:extLst>
        </c:ser>
        <c:ser>
          <c:idx val="1"/>
          <c:order val="1"/>
          <c:tx>
            <c:v>2</c:v>
          </c:tx>
          <c:spPr>
            <a:solidFill>
              <a:srgbClr val="EB6841"/>
            </a:solidFill>
            <a:ln>
              <a:solidFill>
                <a:srgbClr val="EB6841"/>
              </a:solidFill>
            </a:ln>
          </c:spPr>
          <c:invertIfNegative val="1"/>
          <c:cat>
            <c:strLit>
              <c:ptCount val="1"/>
              <c:pt idx="0">
                <c:v>Barnen har möjlighet att utveckla språket</c:v>
              </c:pt>
            </c:strLit>
          </c:cat>
          <c:val>
            <c:numLit>
              <c:formatCode>General</c:formatCode>
              <c:ptCount val="1"/>
              <c:pt idx="0">
                <c:v>3.8019999999999998E-3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128F-4329-9BEA-2D0D77AECAAB}"/>
            </c:ext>
          </c:extLst>
        </c:ser>
        <c:ser>
          <c:idx val="2"/>
          <c:order val="2"/>
          <c:tx>
            <c:v>3 - MINIMAL</c:v>
          </c:tx>
          <c:spPr>
            <a:solidFill>
              <a:srgbClr val="EDC951"/>
            </a:solidFill>
            <a:ln>
              <a:solidFill>
                <a:srgbClr val="EDC951"/>
              </a:solidFill>
            </a:ln>
          </c:spPr>
          <c:invertIfNegative val="1"/>
          <c:cat>
            <c:strLit>
              <c:ptCount val="1"/>
              <c:pt idx="0">
                <c:v>Barnen har möjlighet att utveckla språket</c:v>
              </c:pt>
            </c:strLit>
          </c:cat>
          <c:val>
            <c:numLit>
              <c:formatCode>General</c:formatCode>
              <c:ptCount val="1"/>
              <c:pt idx="0">
                <c:v>1.1407E-2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128F-4329-9BEA-2D0D77AECAAB}"/>
            </c:ext>
          </c:extLst>
        </c:ser>
        <c:ser>
          <c:idx val="3"/>
          <c:order val="3"/>
          <c:tx>
            <c:v>4</c:v>
          </c:tx>
          <c:spPr>
            <a:solidFill>
              <a:srgbClr val="99D9DF"/>
            </a:solidFill>
            <a:ln>
              <a:solidFill>
                <a:srgbClr val="99D9DF"/>
              </a:solidFill>
            </a:ln>
          </c:spPr>
          <c:invertIfNegative val="1"/>
          <c:cat>
            <c:strLit>
              <c:ptCount val="1"/>
              <c:pt idx="0">
                <c:v>Barnen har möjlighet att utveckla språket</c:v>
              </c:pt>
            </c:strLit>
          </c:cat>
          <c:val>
            <c:numLit>
              <c:formatCode>General</c:formatCode>
              <c:ptCount val="1"/>
              <c:pt idx="0">
                <c:v>1.9011E-2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128F-4329-9BEA-2D0D77AECAAB}"/>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språket</c:v>
              </c:pt>
            </c:strLit>
          </c:cat>
          <c:val>
            <c:numLit>
              <c:formatCode>General</c:formatCode>
              <c:ptCount val="1"/>
              <c:pt idx="0">
                <c:v>0.140684</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128F-4329-9BEA-2D0D77AECAAB}"/>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språket</c:v>
              </c:pt>
            </c:strLit>
          </c:cat>
          <c:val>
            <c:numLit>
              <c:formatCode>General</c:formatCode>
              <c:ptCount val="1"/>
              <c:pt idx="0">
                <c:v>0.22623599999999999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128F-4329-9BEA-2D0D77AECAAB}"/>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språket</c:v>
              </c:pt>
            </c:strLit>
          </c:cat>
          <c:val>
            <c:numLit>
              <c:formatCode>General</c:formatCode>
              <c:ptCount val="1"/>
              <c:pt idx="0">
                <c:v>0.56844099999999997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128F-4329-9BEA-2D0D77AECAAB}"/>
            </c:ext>
          </c:extLst>
        </c:ser>
        <c:ser>
          <c:idx val="7"/>
          <c:order val="7"/>
          <c:tx>
            <c:v>VET EJ</c:v>
          </c:tx>
          <c:spPr>
            <a:solidFill>
              <a:srgbClr val="DDDDDD"/>
            </a:solidFill>
            <a:ln>
              <a:solidFill>
                <a:srgbClr val="DDDDDD"/>
              </a:solidFill>
            </a:ln>
          </c:spPr>
          <c:invertIfNegative val="1"/>
          <c:cat>
            <c:strLit>
              <c:ptCount val="1"/>
              <c:pt idx="0">
                <c:v>Barnen har möjlighet att utveckla språket</c:v>
              </c:pt>
            </c:strLit>
          </c:cat>
          <c:val>
            <c:numLit>
              <c:formatCode>General</c:formatCode>
              <c:ptCount val="1"/>
              <c:pt idx="0">
                <c:v>3.0418000000000001E-2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128F-4329-9BEA-2D0D77AECAAB}"/>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har möjlighet att utveckla förståelse för matematik</c:v>
              </c:pt>
            </c:strLit>
          </c:cat>
          <c:val>
            <c:numLit>
              <c:formatCode>General</c:formatCode>
              <c:ptCount val="1"/>
              <c:pt idx="0">
                <c:v>3.8019999999999998E-3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000E-4212-AC6A-4A1154806650}"/>
            </c:ext>
          </c:extLst>
        </c:ser>
        <c:ser>
          <c:idx val="1"/>
          <c:order val="1"/>
          <c:tx>
            <c:v>2</c:v>
          </c:tx>
          <c:spPr>
            <a:solidFill>
              <a:srgbClr val="EB6841"/>
            </a:solidFill>
            <a:ln>
              <a:solidFill>
                <a:srgbClr val="EB6841"/>
              </a:solidFill>
            </a:ln>
          </c:spPr>
          <c:invertIfNegative val="1"/>
          <c:cat>
            <c:strLit>
              <c:ptCount val="1"/>
              <c:pt idx="0">
                <c:v>Barnen har möjlighet att utveckla förståelse för matematik</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000E-4212-AC6A-4A1154806650}"/>
            </c:ext>
          </c:extLst>
        </c:ser>
        <c:ser>
          <c:idx val="2"/>
          <c:order val="2"/>
          <c:tx>
            <c:v>3 - MINIMAL</c:v>
          </c:tx>
          <c:spPr>
            <a:solidFill>
              <a:srgbClr val="EDC951"/>
            </a:solidFill>
            <a:ln>
              <a:solidFill>
                <a:srgbClr val="EDC951"/>
              </a:solidFill>
            </a:ln>
          </c:spPr>
          <c:invertIfNegative val="1"/>
          <c:cat>
            <c:strLit>
              <c:ptCount val="1"/>
              <c:pt idx="0">
                <c:v>Barnen har möjlighet att utveckla förståelse för matematik</c:v>
              </c:pt>
            </c:strLit>
          </c:cat>
          <c:val>
            <c:numLit>
              <c:formatCode>General</c:formatCode>
              <c:ptCount val="1"/>
              <c:pt idx="0">
                <c:v>5.7029999999999997E-3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000E-4212-AC6A-4A1154806650}"/>
            </c:ext>
          </c:extLst>
        </c:ser>
        <c:ser>
          <c:idx val="3"/>
          <c:order val="3"/>
          <c:tx>
            <c:v>4</c:v>
          </c:tx>
          <c:spPr>
            <a:solidFill>
              <a:srgbClr val="99D9DF"/>
            </a:solidFill>
            <a:ln>
              <a:solidFill>
                <a:srgbClr val="99D9DF"/>
              </a:solidFill>
            </a:ln>
          </c:spPr>
          <c:invertIfNegative val="1"/>
          <c:cat>
            <c:strLit>
              <c:ptCount val="1"/>
              <c:pt idx="0">
                <c:v>Barnen har möjlighet att utveckla förståelse för matematik</c:v>
              </c:pt>
            </c:strLit>
          </c:cat>
          <c:val>
            <c:numLit>
              <c:formatCode>General</c:formatCode>
              <c:ptCount val="1"/>
              <c:pt idx="0">
                <c:v>3.4221000000000001E-2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000E-4212-AC6A-4A1154806650}"/>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förståelse för matematik</c:v>
              </c:pt>
            </c:strLit>
          </c:cat>
          <c:val>
            <c:numLit>
              <c:formatCode>General</c:formatCode>
              <c:ptCount val="1"/>
              <c:pt idx="0">
                <c:v>0.144487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000E-4212-AC6A-4A1154806650}"/>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förståelse för matematik</c:v>
              </c:pt>
            </c:strLit>
          </c:cat>
          <c:val>
            <c:numLit>
              <c:formatCode>General</c:formatCode>
              <c:ptCount val="1"/>
              <c:pt idx="0">
                <c:v>0.21292800000000001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000E-4212-AC6A-4A1154806650}"/>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förståelse för matematik</c:v>
              </c:pt>
            </c:strLit>
          </c:cat>
          <c:val>
            <c:numLit>
              <c:formatCode>General</c:formatCode>
              <c:ptCount val="1"/>
              <c:pt idx="0">
                <c:v>0.51330799999999999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000E-4212-AC6A-4A1154806650}"/>
            </c:ext>
          </c:extLst>
        </c:ser>
        <c:ser>
          <c:idx val="7"/>
          <c:order val="7"/>
          <c:tx>
            <c:v>VET EJ</c:v>
          </c:tx>
          <c:spPr>
            <a:solidFill>
              <a:srgbClr val="DDDDDD"/>
            </a:solidFill>
            <a:ln>
              <a:solidFill>
                <a:srgbClr val="DDDDDD"/>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förståelse för matematik</c:v>
              </c:pt>
            </c:strLit>
          </c:cat>
          <c:val>
            <c:numLit>
              <c:formatCode>General</c:formatCode>
              <c:ptCount val="1"/>
              <c:pt idx="0">
                <c:v>8.3650000000000002E-2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000E-4212-AC6A-4A1154806650}"/>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Barnen får möjlighet att utveckla förståelse för naturvetenskap</c:v>
              </c:pt>
            </c:strLit>
          </c:cat>
          <c:val>
            <c:numLit>
              <c:formatCode>General</c:formatCode>
              <c:ptCount val="1"/>
              <c:pt idx="0">
                <c:v>5.7029999999999997E-3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A9B4-4A8B-91A7-260840F449FD}"/>
            </c:ext>
          </c:extLst>
        </c:ser>
        <c:ser>
          <c:idx val="1"/>
          <c:order val="1"/>
          <c:tx>
            <c:v>2</c:v>
          </c:tx>
          <c:spPr>
            <a:solidFill>
              <a:srgbClr val="EB6841"/>
            </a:solidFill>
            <a:ln>
              <a:solidFill>
                <a:srgbClr val="EB6841"/>
              </a:solidFill>
            </a:ln>
          </c:spPr>
          <c:invertIfNegative val="1"/>
          <c:cat>
            <c:strLit>
              <c:ptCount val="1"/>
              <c:pt idx="0">
                <c:v>Barnen får möjlighet att utveckla förståelse för naturvetenskap</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A9B4-4A8B-91A7-260840F449FD}"/>
            </c:ext>
          </c:extLst>
        </c:ser>
        <c:ser>
          <c:idx val="2"/>
          <c:order val="2"/>
          <c:tx>
            <c:v>3 - MINIMAL</c:v>
          </c:tx>
          <c:spPr>
            <a:solidFill>
              <a:srgbClr val="EDC951"/>
            </a:solidFill>
            <a:ln>
              <a:solidFill>
                <a:srgbClr val="EDC951"/>
              </a:solidFill>
            </a:ln>
          </c:spPr>
          <c:invertIfNegative val="1"/>
          <c:cat>
            <c:strLit>
              <c:ptCount val="1"/>
              <c:pt idx="0">
                <c:v>Barnen får möjlighet att utveckla förståelse för naturvetenskap</c:v>
              </c:pt>
            </c:strLit>
          </c:cat>
          <c:val>
            <c:numLit>
              <c:formatCode>General</c:formatCode>
              <c:ptCount val="1"/>
              <c:pt idx="0">
                <c:v>1.1407E-2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A9B4-4A8B-91A7-260840F449FD}"/>
            </c:ext>
          </c:extLst>
        </c:ser>
        <c:ser>
          <c:idx val="3"/>
          <c:order val="3"/>
          <c:tx>
            <c:v>4</c:v>
          </c:tx>
          <c:spPr>
            <a:solidFill>
              <a:srgbClr val="99D9DF"/>
            </a:solidFill>
            <a:ln>
              <a:solidFill>
                <a:srgbClr val="99D9DF"/>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4.7529000000000002E-2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A9B4-4A8B-91A7-260840F449FD}"/>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0.174905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A9B4-4A8B-91A7-260840F449FD}"/>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0.20532300000000001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A9B4-4A8B-91A7-260840F449FD}"/>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0.47528500000000001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A9B4-4A8B-91A7-260840F449FD}"/>
            </c:ext>
          </c:extLst>
        </c:ser>
        <c:ser>
          <c:idx val="7"/>
          <c:order val="7"/>
          <c:tx>
            <c:v>VET EJ</c:v>
          </c:tx>
          <c:spPr>
            <a:solidFill>
              <a:srgbClr val="DDDDDD"/>
            </a:solidFill>
            <a:ln>
              <a:solidFill>
                <a:srgbClr val="DDDDDD"/>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7.9848000000000002E-2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A9B4-4A8B-91A7-260840F449FD}"/>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0.2"/>
        </c:manualLayout>
      </c:layout>
      <c:barChart>
        <c:barDir val="bar"/>
        <c:grouping val="percentStacked"/>
        <c:varyColors val="1"/>
        <c:ser>
          <c:idx val="0"/>
          <c:order val="0"/>
          <c:tx>
            <c:v>1-OTILLRÄCKLIG</c:v>
          </c:tx>
          <c:spPr>
            <a:solidFill>
              <a:srgbClr val="CC2A36"/>
            </a:solidFill>
            <a:ln>
              <a:solidFill>
                <a:srgbClr val="CC2A36"/>
              </a:solidFill>
            </a:ln>
          </c:spPr>
          <c:invertIfNegative val="1"/>
          <c:cat>
            <c:strLit>
              <c:ptCount val="1"/>
              <c:pt idx="0">
                <c:v>Flickor och pojkar har samma möjligheter</c:v>
              </c:pt>
            </c:strLit>
          </c:cat>
          <c:val>
            <c:numLit>
              <c:formatCode>General</c:formatCode>
              <c:ptCount val="1"/>
              <c:pt idx="0">
                <c:v>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CC2A36"/>
                    </a:solidFill>
                  </a:ln>
                </c14:spPr>
              </c14:invertSolidFillFmt>
            </c:ext>
            <c:ext xmlns:c16="http://schemas.microsoft.com/office/drawing/2014/chart" uri="{C3380CC4-5D6E-409C-BE32-E72D297353CC}">
              <c16:uniqueId val="{00000000-BA14-4662-B266-41B98401C733}"/>
            </c:ext>
          </c:extLst>
        </c:ser>
        <c:ser>
          <c:idx val="1"/>
          <c:order val="1"/>
          <c:tx>
            <c:v>2</c:v>
          </c:tx>
          <c:spPr>
            <a:solidFill>
              <a:srgbClr val="EB6841"/>
            </a:solidFill>
            <a:ln>
              <a:solidFill>
                <a:srgbClr val="EB6841"/>
              </a:solidFill>
            </a:ln>
          </c:spPr>
          <c:invertIfNegative val="1"/>
          <c:cat>
            <c:strLit>
              <c:ptCount val="1"/>
              <c:pt idx="0">
                <c:v>Flickor och pojkar har samma möjligheter</c:v>
              </c:pt>
            </c:strLit>
          </c:cat>
          <c:val>
            <c:numLit>
              <c:formatCode>General</c:formatCode>
              <c:ptCount val="1"/>
              <c:pt idx="0">
                <c:v>1.9009999999999999E-3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B6841"/>
                    </a:solidFill>
                  </a:ln>
                </c14:spPr>
              </c14:invertSolidFillFmt>
            </c:ext>
            <c:ext xmlns:c16="http://schemas.microsoft.com/office/drawing/2014/chart" uri="{C3380CC4-5D6E-409C-BE32-E72D297353CC}">
              <c16:uniqueId val="{00000001-BA14-4662-B266-41B98401C733}"/>
            </c:ext>
          </c:extLst>
        </c:ser>
        <c:ser>
          <c:idx val="2"/>
          <c:order val="2"/>
          <c:tx>
            <c:v>3 - MINIMAL</c:v>
          </c:tx>
          <c:spPr>
            <a:solidFill>
              <a:srgbClr val="EDC951"/>
            </a:solidFill>
            <a:ln>
              <a:solidFill>
                <a:srgbClr val="EDC951"/>
              </a:solidFill>
            </a:ln>
          </c:spPr>
          <c:invertIfNegative val="1"/>
          <c:cat>
            <c:strLit>
              <c:ptCount val="1"/>
              <c:pt idx="0">
                <c:v>Flickor och pojkar har samma möjligheter</c:v>
              </c:pt>
            </c:strLit>
          </c:cat>
          <c:val>
            <c:numLit>
              <c:formatCode>General</c:formatCode>
              <c:ptCount val="1"/>
              <c:pt idx="0">
                <c:v>5.7029999999999997E-3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EDC951"/>
                    </a:solidFill>
                  </a:ln>
                </c14:spPr>
              </c14:invertSolidFillFmt>
            </c:ext>
            <c:ext xmlns:c16="http://schemas.microsoft.com/office/drawing/2014/chart" uri="{C3380CC4-5D6E-409C-BE32-E72D297353CC}">
              <c16:uniqueId val="{00000002-BA14-4662-B266-41B98401C733}"/>
            </c:ext>
          </c:extLst>
        </c:ser>
        <c:ser>
          <c:idx val="3"/>
          <c:order val="3"/>
          <c:tx>
            <c:v>4</c:v>
          </c:tx>
          <c:spPr>
            <a:solidFill>
              <a:srgbClr val="99D9DF"/>
            </a:solidFill>
            <a:ln>
              <a:solidFill>
                <a:srgbClr val="99D9DF"/>
              </a:solidFill>
            </a:ln>
          </c:spPr>
          <c:invertIfNegative val="1"/>
          <c:cat>
            <c:strLit>
              <c:ptCount val="1"/>
              <c:pt idx="0">
                <c:v>Flickor och pojkar har samma möjligheter</c:v>
              </c:pt>
            </c:strLit>
          </c:cat>
          <c:val>
            <c:numLit>
              <c:formatCode>General</c:formatCode>
              <c:ptCount val="1"/>
              <c:pt idx="0">
                <c:v>2.2814000000000001E-2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99D9DF"/>
                    </a:solidFill>
                  </a:ln>
                </c14:spPr>
              </c14:invertSolidFillFmt>
            </c:ext>
            <c:ext xmlns:c16="http://schemas.microsoft.com/office/drawing/2014/chart" uri="{C3380CC4-5D6E-409C-BE32-E72D297353CC}">
              <c16:uniqueId val="{00000003-BA14-4662-B266-41B98401C733}"/>
            </c:ext>
          </c:extLst>
        </c:ser>
        <c:ser>
          <c:idx val="4"/>
          <c:order val="4"/>
          <c:tx>
            <c:v>5-GOD</c:v>
          </c:tx>
          <c:spPr>
            <a:solidFill>
              <a:srgbClr val="39A0AC"/>
            </a:solidFill>
            <a:ln>
              <a:solidFill>
                <a:srgbClr val="39A0AC"/>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Flickor och pojkar har samma möjligheter</c:v>
              </c:pt>
            </c:strLit>
          </c:cat>
          <c:val>
            <c:numLit>
              <c:formatCode>General</c:formatCode>
              <c:ptCount val="1"/>
              <c:pt idx="0">
                <c:v>0.108365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39A0AC"/>
                    </a:solidFill>
                  </a:ln>
                </c14:spPr>
              </c14:invertSolidFillFmt>
            </c:ext>
            <c:ext xmlns:c16="http://schemas.microsoft.com/office/drawing/2014/chart" uri="{C3380CC4-5D6E-409C-BE32-E72D297353CC}">
              <c16:uniqueId val="{00000004-BA14-4662-B266-41B98401C733}"/>
            </c:ext>
          </c:extLst>
        </c:ser>
        <c:ser>
          <c:idx val="5"/>
          <c:order val="5"/>
          <c:tx>
            <c:v>6</c:v>
          </c:tx>
          <c:spPr>
            <a:solidFill>
              <a:srgbClr val="41EB68"/>
            </a:solidFill>
            <a:ln>
              <a:solidFill>
                <a:srgbClr val="41EB68"/>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Flickor och pojkar har samma möjligheter</c:v>
              </c:pt>
            </c:strLit>
          </c:cat>
          <c:val>
            <c:numLit>
              <c:formatCode>General</c:formatCode>
              <c:ptCount val="1"/>
              <c:pt idx="0">
                <c:v>0.15779499999999999</c:v>
              </c:pt>
            </c:numLit>
          </c:val>
          <c:extLst>
            <c:ext xmlns:c14="http://schemas.microsoft.com/office/drawing/2007/8/2/chart" uri="{6F2FDCE9-48DA-4B69-8628-5D25D57E5C99}">
              <c14:invertSolidFillFmt>
                <c14:spPr xmlns:c14="http://schemas.microsoft.com/office/drawing/2007/8/2/chart">
                  <a:solidFill>
                    <a:srgbClr val="FFFFFF"/>
                  </a:solidFill>
                  <a:ln>
                    <a:solidFill>
                      <a:srgbClr val="41EB68"/>
                    </a:solidFill>
                  </a:ln>
                </c14:spPr>
              </c14:invertSolidFillFmt>
            </c:ext>
            <c:ext xmlns:c16="http://schemas.microsoft.com/office/drawing/2014/chart" uri="{C3380CC4-5D6E-409C-BE32-E72D297353CC}">
              <c16:uniqueId val="{00000005-BA14-4662-B266-41B98401C733}"/>
            </c:ext>
          </c:extLst>
        </c:ser>
        <c:ser>
          <c:idx val="6"/>
          <c:order val="6"/>
          <c:tx>
            <c:v>7-UTMÄRKT</c:v>
          </c:tx>
          <c:spPr>
            <a:solidFill>
              <a:srgbClr val="278D3E"/>
            </a:solidFill>
            <a:ln>
              <a:solidFill>
                <a:srgbClr val="278D3E"/>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Flickor och pojkar har samma möjligheter</c:v>
              </c:pt>
            </c:strLit>
          </c:cat>
          <c:val>
            <c:numLit>
              <c:formatCode>General</c:formatCode>
              <c:ptCount val="1"/>
              <c:pt idx="0">
                <c:v>0.65399200000000002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278D3E"/>
                    </a:solidFill>
                  </a:ln>
                </c14:spPr>
              </c14:invertSolidFillFmt>
            </c:ext>
            <c:ext xmlns:c16="http://schemas.microsoft.com/office/drawing/2014/chart" uri="{C3380CC4-5D6E-409C-BE32-E72D297353CC}">
              <c16:uniqueId val="{00000006-BA14-4662-B266-41B98401C733}"/>
            </c:ext>
          </c:extLst>
        </c:ser>
        <c:ser>
          <c:idx val="7"/>
          <c:order val="7"/>
          <c:tx>
            <c:v>VET EJ</c:v>
          </c:tx>
          <c:spPr>
            <a:solidFill>
              <a:srgbClr val="DDDDDD"/>
            </a:solidFill>
            <a:ln>
              <a:solidFill>
                <a:srgbClr val="DDDDDD"/>
              </a:solidFill>
            </a:ln>
          </c:spPr>
          <c:invertIfNegative val="1"/>
          <c:dLbls>
            <c:numFmt formatCode="0%;0%" sourceLinked="0"/>
            <c:spPr>
              <a:noFill/>
              <a:ln>
                <a:noFill/>
              </a:ln>
              <a:effectLst/>
            </c:spPr>
            <c:txPr>
              <a:bodyPr/>
              <a:lstStyle/>
              <a:p>
                <a:pPr>
                  <a:defRPr sz="8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Flickor och pojkar har samma möjligheter</c:v>
              </c:pt>
            </c:strLit>
          </c:cat>
          <c:val>
            <c:numLit>
              <c:formatCode>General</c:formatCode>
              <c:ptCount val="1"/>
              <c:pt idx="0">
                <c:v>4.9430000000000002E-2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7-BA14-4662-B266-41B98401C733}"/>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cross"/>
        <c:minorTickMark val="out"/>
        <c:tickLblPos val="none"/>
        <c:spPr>
          <a:noFill/>
          <a:ln>
            <a:solidFill>
              <a:srgbClr val="DDDDDD"/>
            </a:solidFill>
          </a:ln>
        </c:spPr>
        <c:txPr>
          <a:bodyPr/>
          <a:lstStyle/>
          <a:p>
            <a:pPr>
              <a:defRPr sz="7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0.84220499999999998</c:v>
              </c:pt>
              <c:pt idx="1">
                <c:v>0.80798499999999995</c:v>
              </c:pt>
              <c:pt idx="2">
                <c:v>0.84980999999999995</c:v>
              </c:pt>
              <c:pt idx="3">
                <c:v>0.86121700000000001</c:v>
              </c:pt>
              <c:pt idx="4">
                <c:v>0.84980999999999995</c:v>
              </c:pt>
              <c:pt idx="5">
                <c:v>0.72433499999999995</c:v>
              </c:pt>
              <c:pt idx="6">
                <c:v>0.73954399999999998</c:v>
              </c:pt>
              <c:pt idx="7">
                <c:v>0.75475300000000001</c:v>
              </c:pt>
              <c:pt idx="8">
                <c:v>0.67870699999999995</c:v>
              </c:pt>
            </c:numLit>
          </c:val>
          <c:extLst>
            <c:ext xmlns:c14="http://schemas.microsoft.com/office/drawing/2007/8/2/chart" uri="{6F2FDCE9-48DA-4B69-8628-5D25D57E5C99}">
              <c14:invertSolidFillFmt>
                <c14:spPr xmlns:c14="http://schemas.microsoft.com/office/drawing/2007/8/2/chart">
                  <a:solidFill>
                    <a:srgbClr val="FFFFFF"/>
                  </a:solidFill>
                  <a:ln>
                    <a:no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0.84225099999999997</c:v>
              </c:pt>
              <c:pt idx="1">
                <c:v>0.83025800000000005</c:v>
              </c:pt>
              <c:pt idx="2">
                <c:v>0.83394800000000002</c:v>
              </c:pt>
              <c:pt idx="3">
                <c:v>0.84870800000000002</c:v>
              </c:pt>
              <c:pt idx="4">
                <c:v>0.85608899999999999</c:v>
              </c:pt>
              <c:pt idx="5">
                <c:v>0.71832700000000005</c:v>
              </c:pt>
              <c:pt idx="6">
                <c:v>0.72693700000000006</c:v>
              </c:pt>
              <c:pt idx="7">
                <c:v>0.75276799999999999</c:v>
              </c:pt>
              <c:pt idx="8">
                <c:v>0.67527700000000002</c:v>
              </c:pt>
            </c:numLit>
          </c:val>
          <c:extLst>
            <c:ext xmlns:c14="http://schemas.microsoft.com/office/drawing/2007/8/2/chart" uri="{6F2FDCE9-48DA-4B69-8628-5D25D57E5C99}">
              <c14:invertSolidFillFmt>
                <c14:spPr xmlns:c14="http://schemas.microsoft.com/office/drawing/2007/8/2/chart">
                  <a:solidFill>
                    <a:srgbClr val="FFFFFF"/>
                  </a:solidFill>
                  <a:ln>
                    <a:noFill/>
                  </a:ln>
                </c14:spPr>
              </c14:invertSolidFillFmt>
            </c:ext>
            <c:ext xmlns:c16="http://schemas.microsoft.com/office/drawing/2014/chart" uri="{C3380CC4-5D6E-409C-BE32-E72D297353CC}">
              <c16:uniqueId val="{00000001-8C77-4940-A04B-DA6D4581BC03}"/>
            </c:ext>
          </c:extLst>
        </c:ser>
        <c:ser>
          <c:idx val="3"/>
          <c:order val="2"/>
          <c:tx>
            <c:v>Pojke</c:v>
          </c:tx>
          <c:spPr>
            <a:solidFill>
              <a:srgbClr val="F9B590"/>
            </a:solidFill>
            <a:ln>
              <a:noFill/>
            </a:ln>
          </c:spPr>
          <c:invertIfNegative val="1"/>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0.84215700000000004</c:v>
              </c:pt>
              <c:pt idx="1">
                <c:v>0.78431399999999996</c:v>
              </c:pt>
              <c:pt idx="2">
                <c:v>0.86666699999999997</c:v>
              </c:pt>
              <c:pt idx="3">
                <c:v>0.87451000000000001</c:v>
              </c:pt>
              <c:pt idx="4">
                <c:v>0.84313700000000003</c:v>
              </c:pt>
              <c:pt idx="5">
                <c:v>0.73071900000000001</c:v>
              </c:pt>
              <c:pt idx="6">
                <c:v>0.75294099999999997</c:v>
              </c:pt>
              <c:pt idx="7">
                <c:v>0.75686299999999995</c:v>
              </c:pt>
              <c:pt idx="8">
                <c:v>0.68235299999999999</c:v>
              </c:pt>
            </c:numLit>
          </c:val>
          <c:extLst>
            <c:ext xmlns:c14="http://schemas.microsoft.com/office/drawing/2007/8/2/chart" uri="{6F2FDCE9-48DA-4B69-8628-5D25D57E5C99}">
              <c14:invertSolidFillFmt>
                <c14:spPr xmlns:c14="http://schemas.microsoft.com/office/drawing/2007/8/2/chart">
                  <a:solidFill>
                    <a:srgbClr val="FFFFFF"/>
                  </a:solidFill>
                  <a:ln>
                    <a:no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formatCode="0%;0%" sourceLinked="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0.80354899999999996</c:v>
              </c:pt>
              <c:pt idx="1">
                <c:v>0.80228100000000002</c:v>
              </c:pt>
              <c:pt idx="2">
                <c:v>0.79657800000000001</c:v>
              </c:pt>
              <c:pt idx="3">
                <c:v>0.81178700000000004</c:v>
              </c:pt>
              <c:pt idx="4">
                <c:v>0.73384000000000005</c:v>
              </c:pt>
              <c:pt idx="5">
                <c:v>0.79467699999999997</c:v>
              </c:pt>
              <c:pt idx="6">
                <c:v>0.72623599999999999</c:v>
              </c:pt>
              <c:pt idx="7">
                <c:v>0.68060799999999999</c:v>
              </c:pt>
              <c:pt idx="8">
                <c:v>0.85551299999999997</c:v>
              </c:pt>
              <c:pt idx="9">
                <c:v>0.85551299999999997</c:v>
              </c:pt>
            </c:numLit>
          </c:val>
          <c:extLst>
            <c:ext xmlns:c14="http://schemas.microsoft.com/office/drawing/2007/8/2/chart" uri="{6F2FDCE9-48DA-4B69-8628-5D25D57E5C99}">
              <c14:invertSolidFillFmt>
                <c14:spPr xmlns:c14="http://schemas.microsoft.com/office/drawing/2007/8/2/chart">
                  <a:solidFill>
                    <a:srgbClr val="FFFFFF"/>
                  </a:solidFill>
                  <a:ln>
                    <a:no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0.79212800000000005</c:v>
              </c:pt>
              <c:pt idx="1">
                <c:v>0.80442800000000003</c:v>
              </c:pt>
              <c:pt idx="2">
                <c:v>0.78597799999999995</c:v>
              </c:pt>
              <c:pt idx="3">
                <c:v>0.78597799999999995</c:v>
              </c:pt>
              <c:pt idx="4">
                <c:v>0.72816700000000001</c:v>
              </c:pt>
              <c:pt idx="5">
                <c:v>0.79704799999999998</c:v>
              </c:pt>
              <c:pt idx="6">
                <c:v>0.71586700000000003</c:v>
              </c:pt>
              <c:pt idx="7">
                <c:v>0.67158700000000005</c:v>
              </c:pt>
              <c:pt idx="8">
                <c:v>0.85239900000000002</c:v>
              </c:pt>
              <c:pt idx="9">
                <c:v>0.85239900000000002</c:v>
              </c:pt>
            </c:numLit>
          </c:val>
          <c:extLst>
            <c:ext xmlns:c14="http://schemas.microsoft.com/office/drawing/2007/8/2/chart" uri="{6F2FDCE9-48DA-4B69-8628-5D25D57E5C99}">
              <c14:invertSolidFillFmt>
                <c14:spPr xmlns:c14="http://schemas.microsoft.com/office/drawing/2007/8/2/chart">
                  <a:solidFill>
                    <a:srgbClr val="FFFFFF"/>
                  </a:solidFill>
                  <a:ln>
                    <a:noFill/>
                  </a:ln>
                </c14:spPr>
              </c14:invertSolidFillFmt>
            </c:ext>
            <c:ext xmlns:c16="http://schemas.microsoft.com/office/drawing/2014/chart" uri="{C3380CC4-5D6E-409C-BE32-E72D297353CC}">
              <c16:uniqueId val="{00000001-8C77-4940-A04B-DA6D4581BC03}"/>
            </c:ext>
          </c:extLst>
        </c:ser>
        <c:ser>
          <c:idx val="3"/>
          <c:order val="2"/>
          <c:tx>
            <c:v>Pojke</c:v>
          </c:tx>
          <c:spPr>
            <a:solidFill>
              <a:srgbClr val="F9B590"/>
            </a:solidFill>
            <a:ln>
              <a:noFill/>
            </a:ln>
          </c:spPr>
          <c:invertIfNegative val="1"/>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0.81568600000000002</c:v>
              </c:pt>
              <c:pt idx="1">
                <c:v>0.8</c:v>
              </c:pt>
              <c:pt idx="2">
                <c:v>0.80784299999999998</c:v>
              </c:pt>
              <c:pt idx="3">
                <c:v>0.83921599999999996</c:v>
              </c:pt>
              <c:pt idx="4">
                <c:v>0.739869</c:v>
              </c:pt>
              <c:pt idx="5">
                <c:v>0.792157</c:v>
              </c:pt>
              <c:pt idx="6">
                <c:v>0.73725499999999999</c:v>
              </c:pt>
              <c:pt idx="7">
                <c:v>0.69019600000000003</c:v>
              </c:pt>
              <c:pt idx="8">
                <c:v>0.85882400000000003</c:v>
              </c:pt>
              <c:pt idx="9">
                <c:v>0.85882400000000003</c:v>
              </c:pt>
            </c:numLit>
          </c:val>
          <c:extLst>
            <c:ext xmlns:c14="http://schemas.microsoft.com/office/drawing/2007/8/2/chart" uri="{6F2FDCE9-48DA-4B69-8628-5D25D57E5C99}">
              <c14:invertSolidFillFmt>
                <c14:spPr xmlns:c14="http://schemas.microsoft.com/office/drawing/2007/8/2/chart">
                  <a:solidFill>
                    <a:srgbClr val="FFFFFF"/>
                  </a:solidFill>
                  <a:ln>
                    <a:no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formatCode="0%;0%" sourceLinked="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overlay val="0"/>
    </c:title>
    <c:autoTitleDeleted val="0"/>
    <c:plotArea>
      <c:layout/>
      <c:barChart>
        <c:barDir val="col"/>
        <c:grouping val="clustered"/>
        <c:varyColors val="1"/>
        <c:ser>
          <c:idx val="0"/>
          <c:order val="0"/>
          <c:tx>
            <c:v>Vilket år föddes ditt barn?</c:v>
          </c:tx>
          <c:spPr>
            <a:solidFill>
              <a:srgbClr val="0099AA"/>
            </a:solidFill>
            <a:ln>
              <a:solidFill>
                <a:srgbClr val="0099AA"/>
              </a:solidFill>
            </a:ln>
          </c:spPr>
          <c:invertIfNegative val="1"/>
          <c:dPt>
            <c:idx val="0"/>
            <c:invertIfNegative val="0"/>
            <c:bubble3D val="0"/>
            <c:spPr>
              <a:solidFill>
                <a:srgbClr val="0099AA"/>
              </a:solidFill>
              <a:ln>
                <a:noFill/>
              </a:ln>
            </c:spPr>
            <c:extLst>
              <c:ext xmlns:c16="http://schemas.microsoft.com/office/drawing/2014/chart" uri="{C3380CC4-5D6E-409C-BE32-E72D297353CC}">
                <c16:uniqueId val="{00000001-2E94-4534-B3C2-8F0664590C89}"/>
              </c:ext>
            </c:extLst>
          </c:dPt>
          <c:dPt>
            <c:idx val="1"/>
            <c:invertIfNegative val="0"/>
            <c:bubble3D val="0"/>
            <c:spPr>
              <a:solidFill>
                <a:srgbClr val="DDDDDD"/>
              </a:solidFill>
              <a:ln>
                <a:noFill/>
              </a:ln>
            </c:spPr>
            <c:extLst>
              <c:ext xmlns:c16="http://schemas.microsoft.com/office/drawing/2014/chart" uri="{C3380CC4-5D6E-409C-BE32-E72D297353CC}">
                <c16:uniqueId val="{00000003-2E94-4534-B3C2-8F0664590C89}"/>
              </c:ext>
            </c:extLst>
          </c:dPt>
          <c:dPt>
            <c:idx val="2"/>
            <c:invertIfNegative val="0"/>
            <c:bubble3D val="0"/>
            <c:spPr>
              <a:solidFill>
                <a:srgbClr val="F9B590"/>
              </a:solidFill>
              <a:ln>
                <a:noFill/>
              </a:ln>
            </c:spPr>
            <c:extLst>
              <c:ext xmlns:c16="http://schemas.microsoft.com/office/drawing/2014/chart" uri="{C3380CC4-5D6E-409C-BE32-E72D297353CC}">
                <c16:uniqueId val="{00000005-2E94-4534-B3C2-8F0664590C89}"/>
              </c:ext>
            </c:extLst>
          </c:dPt>
          <c:dPt>
            <c:idx val="3"/>
            <c:invertIfNegative val="0"/>
            <c:bubble3D val="0"/>
            <c:spPr>
              <a:solidFill>
                <a:srgbClr val="B6B1D4"/>
              </a:solidFill>
              <a:ln>
                <a:noFill/>
              </a:ln>
            </c:spPr>
            <c:extLst>
              <c:ext xmlns:c16="http://schemas.microsoft.com/office/drawing/2014/chart" uri="{C3380CC4-5D6E-409C-BE32-E72D297353CC}">
                <c16:uniqueId val="{00000007-2E94-4534-B3C2-8F0664590C89}"/>
              </c:ext>
            </c:extLst>
          </c:dPt>
          <c:dPt>
            <c:idx val="4"/>
            <c:invertIfNegative val="0"/>
            <c:bubble3D val="0"/>
            <c:spPr>
              <a:solidFill>
                <a:srgbClr val="E58977"/>
              </a:solidFill>
              <a:ln>
                <a:noFill/>
              </a:ln>
            </c:spPr>
            <c:extLst>
              <c:ext xmlns:c16="http://schemas.microsoft.com/office/drawing/2014/chart" uri="{C3380CC4-5D6E-409C-BE32-E72D297353CC}">
                <c16:uniqueId val="{00000009-2E94-4534-B3C2-8F0664590C89}"/>
              </c:ext>
            </c:extLst>
          </c:dPt>
          <c:dPt>
            <c:idx val="5"/>
            <c:invertIfNegative val="0"/>
            <c:bubble3D val="0"/>
            <c:spPr>
              <a:solidFill>
                <a:srgbClr val="29769E"/>
              </a:solidFill>
              <a:ln>
                <a:noFill/>
              </a:ln>
            </c:spPr>
            <c:extLst>
              <c:ext xmlns:c16="http://schemas.microsoft.com/office/drawing/2014/chart" uri="{C3380CC4-5D6E-409C-BE32-E72D297353CC}">
                <c16:uniqueId val="{0000000B-2E94-4534-B3C2-8F0664590C89}"/>
              </c:ext>
            </c:extLst>
          </c:dPt>
          <c:dLbls>
            <c:numFmt formatCode="0%;0%" sourceLinked="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6"/>
              <c:pt idx="0">
                <c:v>2015</c:v>
              </c:pt>
              <c:pt idx="1">
                <c:v>2014</c:v>
              </c:pt>
              <c:pt idx="2">
                <c:v>2013</c:v>
              </c:pt>
              <c:pt idx="3">
                <c:v>2012</c:v>
              </c:pt>
              <c:pt idx="4">
                <c:v>2011</c:v>
              </c:pt>
              <c:pt idx="5">
                <c:v>Tidigare</c:v>
              </c:pt>
            </c:strLit>
          </c:cat>
          <c:val>
            <c:numLit>
              <c:formatCode>General</c:formatCode>
              <c:ptCount val="6"/>
              <c:pt idx="0">
                <c:v>8.7452000000000002E-2</c:v>
              </c:pt>
              <c:pt idx="1">
                <c:v>0.20532300000000001</c:v>
              </c:pt>
              <c:pt idx="2">
                <c:v>0.23954400000000001</c:v>
              </c:pt>
              <c:pt idx="3">
                <c:v>0.21673000000000001</c:v>
              </c:pt>
              <c:pt idx="4">
                <c:v>0.24714800000000001</c:v>
              </c:pt>
              <c:pt idx="5">
                <c:v>3.8019999999999998E-3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b"/>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l"/>
        <c:majorGridlines>
          <c:spPr>
            <a:ln>
              <a:solidFill>
                <a:srgbClr val="DDDDDD"/>
              </a:solidFill>
            </a:ln>
            <a:effectLst/>
          </c:spPr>
        </c:majorGridlines>
        <c:numFmt formatCode="0%;0%" sourceLinked="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overlay val="0"/>
    </c:title>
    <c:autoTitleDeleted val="0"/>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Pt>
            <c:idx val="0"/>
            <c:invertIfNegative val="0"/>
            <c:bubble3D val="0"/>
            <c:spPr>
              <a:solidFill>
                <a:srgbClr val="0099AA"/>
              </a:solidFill>
              <a:ln>
                <a:noFill/>
              </a:ln>
            </c:spPr>
            <c:extLst>
              <c:ext xmlns:c16="http://schemas.microsoft.com/office/drawing/2014/chart" uri="{C3380CC4-5D6E-409C-BE32-E72D297353CC}">
                <c16:uniqueId val="{00000001-4B60-472C-BB7F-3E7E7665F024}"/>
              </c:ext>
            </c:extLst>
          </c:dPt>
          <c:dPt>
            <c:idx val="1"/>
            <c:invertIfNegative val="0"/>
            <c:bubble3D val="0"/>
            <c:spPr>
              <a:solidFill>
                <a:srgbClr val="DDDDDD"/>
              </a:solidFill>
              <a:ln>
                <a:noFill/>
              </a:ln>
            </c:spPr>
            <c:extLst>
              <c:ext xmlns:c16="http://schemas.microsoft.com/office/drawing/2014/chart" uri="{C3380CC4-5D6E-409C-BE32-E72D297353CC}">
                <c16:uniqueId val="{00000003-4B60-472C-BB7F-3E7E7665F024}"/>
              </c:ext>
            </c:extLst>
          </c:dPt>
          <c:dLbls>
            <c:numFmt formatCode="0%;0%" sourceLinked="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0.51520900000000003</c:v>
              </c:pt>
              <c:pt idx="1">
                <c:v>0.48479100000000003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b"/>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l"/>
        <c:majorGridlines>
          <c:spPr>
            <a:ln>
              <a:solidFill>
                <a:srgbClr val="DDDDDD"/>
              </a:solidFill>
            </a:ln>
            <a:effectLst/>
          </c:spPr>
        </c:majorGridlines>
        <c:numFmt formatCode="0%;0%" sourceLinked="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overlay val="0"/>
    </c:title>
    <c:autoTitleDeleted val="0"/>
    <c:plotArea>
      <c:layout/>
      <c:barChart>
        <c:barDir val="col"/>
        <c:grouping val="clustered"/>
        <c:varyColors val="1"/>
        <c:ser>
          <c:idx val="0"/>
          <c:order val="0"/>
          <c:tx>
            <c:v>Vilket är ditt kön?</c:v>
          </c:tx>
          <c:spPr>
            <a:solidFill>
              <a:srgbClr val="0099AA"/>
            </a:solidFill>
            <a:ln>
              <a:solidFill>
                <a:srgbClr val="0099AA"/>
              </a:solidFill>
            </a:ln>
          </c:spPr>
          <c:invertIfNegative val="1"/>
          <c:dPt>
            <c:idx val="0"/>
            <c:invertIfNegative val="0"/>
            <c:bubble3D val="0"/>
            <c:spPr>
              <a:solidFill>
                <a:srgbClr val="0099AA"/>
              </a:solidFill>
              <a:ln>
                <a:noFill/>
              </a:ln>
            </c:spPr>
            <c:extLst>
              <c:ext xmlns:c16="http://schemas.microsoft.com/office/drawing/2014/chart" uri="{C3380CC4-5D6E-409C-BE32-E72D297353CC}">
                <c16:uniqueId val="{00000001-20BD-4DAD-B3DA-B55966C30B09}"/>
              </c:ext>
            </c:extLst>
          </c:dPt>
          <c:dPt>
            <c:idx val="1"/>
            <c:invertIfNegative val="0"/>
            <c:bubble3D val="0"/>
            <c:spPr>
              <a:solidFill>
                <a:srgbClr val="DDDDDD"/>
              </a:solidFill>
              <a:ln>
                <a:noFill/>
              </a:ln>
            </c:spPr>
            <c:extLst>
              <c:ext xmlns:c16="http://schemas.microsoft.com/office/drawing/2014/chart" uri="{C3380CC4-5D6E-409C-BE32-E72D297353CC}">
                <c16:uniqueId val="{00000003-20BD-4DAD-B3DA-B55966C30B09}"/>
              </c:ext>
            </c:extLst>
          </c:dPt>
          <c:dPt>
            <c:idx val="2"/>
            <c:invertIfNegative val="0"/>
            <c:bubble3D val="0"/>
            <c:spPr>
              <a:solidFill>
                <a:srgbClr val="F9B590"/>
              </a:solidFill>
              <a:ln>
                <a:noFill/>
              </a:ln>
            </c:spPr>
            <c:extLst>
              <c:ext xmlns:c16="http://schemas.microsoft.com/office/drawing/2014/chart" uri="{C3380CC4-5D6E-409C-BE32-E72D297353CC}">
                <c16:uniqueId val="{00000005-20BD-4DAD-B3DA-B55966C30B09}"/>
              </c:ext>
            </c:extLst>
          </c:dPt>
          <c:dLbls>
            <c:numFmt formatCode="0%;0%" sourceLinked="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Kvinna</c:v>
              </c:pt>
              <c:pt idx="1">
                <c:v>Man</c:v>
              </c:pt>
              <c:pt idx="2">
                <c:v>Annat</c:v>
              </c:pt>
            </c:strLit>
          </c:cat>
          <c:val>
            <c:numLit>
              <c:formatCode>General</c:formatCode>
              <c:ptCount val="3"/>
              <c:pt idx="0">
                <c:v>0.79277600000000004</c:v>
              </c:pt>
              <c:pt idx="1">
                <c:v>0.19961999999999999</c:v>
              </c:pt>
              <c:pt idx="2">
                <c:v>7.6049999999999998E-3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b"/>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l"/>
        <c:majorGridlines>
          <c:spPr>
            <a:ln>
              <a:solidFill>
                <a:srgbClr val="DDDDDD"/>
              </a:solidFill>
            </a:ln>
            <a:effectLst/>
          </c:spPr>
        </c:majorGridlines>
        <c:numFmt formatCode="0%;0%" sourceLinked="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Positive</c:v>
          </c:tx>
          <c:spPr>
            <a:solidFill>
              <a:srgbClr val="66CC66"/>
            </a:solidFill>
            <a:ln>
              <a:solidFill>
                <a:srgbClr val="66CC66"/>
              </a:solidFill>
            </a:ln>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ska möta personal som de känner</c:v>
              </c:pt>
            </c:strLit>
          </c:cat>
          <c:val>
            <c:numLit>
              <c:formatCode>General</c:formatCode>
              <c:ptCount val="1"/>
              <c:pt idx="0">
                <c:v>0.85551299999999997</c:v>
              </c:pt>
            </c:numLit>
          </c:val>
          <c:extLst>
            <c:ext xmlns:c14="http://schemas.microsoft.com/office/drawing/2007/8/2/chart" uri="{6F2FDCE9-48DA-4B69-8628-5D25D57E5C99}">
              <c14:invertSolidFillFmt>
                <c14:spPr xmlns:c14="http://schemas.microsoft.com/office/drawing/2007/8/2/chart">
                  <a:solidFill>
                    <a:srgbClr val="FFFFFF"/>
                  </a:solidFill>
                  <a:ln>
                    <a:solidFill>
                      <a:srgbClr val="66CC66"/>
                    </a:solidFill>
                  </a:ln>
                </c14:spPr>
              </c14:invertSolidFillFmt>
            </c:ext>
            <c:ext xmlns:c16="http://schemas.microsoft.com/office/drawing/2014/chart" uri="{C3380CC4-5D6E-409C-BE32-E72D297353CC}">
              <c16:uniqueId val="{00000000-D8FD-40C9-B4CB-5CB270CD408C}"/>
            </c:ext>
          </c:extLst>
        </c:ser>
        <c:ser>
          <c:idx val="1"/>
          <c:order val="1"/>
          <c:tx>
            <c:v>Neutral</c:v>
          </c:tx>
          <c:spPr>
            <a:noFill/>
            <a:ln>
              <a:noFill/>
            </a:ln>
          </c:spPr>
          <c:invertIfNegative val="1"/>
          <c:cat>
            <c:strLit>
              <c:ptCount val="1"/>
              <c:pt idx="0">
                <c:v>Barnen ska möta personal som de känner</c:v>
              </c:pt>
            </c:strLit>
          </c:cat>
          <c:val>
            <c:numLit>
              <c:formatCode>General</c:formatCode>
              <c:ptCount val="1"/>
              <c:pt idx="0">
                <c:v>0.140684</c:v>
              </c:pt>
            </c:numLit>
          </c:val>
          <c:extLst>
            <c:ext xmlns:c16="http://schemas.microsoft.com/office/drawing/2014/chart" uri="{C3380CC4-5D6E-409C-BE32-E72D297353CC}">
              <c16:uniqueId val="{00000001-D8FD-40C9-B4CB-5CB270CD408C}"/>
            </c:ext>
          </c:extLst>
        </c:ser>
        <c:ser>
          <c:idx val="2"/>
          <c:order val="2"/>
          <c:tx>
            <c:v>Negative</c:v>
          </c:tx>
          <c:spPr>
            <a:noFill/>
            <a:ln>
              <a:noFill/>
            </a:ln>
          </c:spPr>
          <c:invertIfNegative val="1"/>
          <c:cat>
            <c:strLit>
              <c:ptCount val="1"/>
              <c:pt idx="0">
                <c:v>Barnen ska möta personal som de känner</c:v>
              </c:pt>
            </c:strLit>
          </c:cat>
          <c:val>
            <c:numLit>
              <c:formatCode>General</c:formatCode>
              <c:ptCount val="1"/>
              <c:pt idx="0">
                <c:v>1.9009999999999999E-3</c:v>
              </c:pt>
            </c:numLit>
          </c:val>
          <c:extLst>
            <c:ext xmlns:c16="http://schemas.microsoft.com/office/drawing/2014/chart" uri="{C3380CC4-5D6E-409C-BE32-E72D297353CC}">
              <c16:uniqueId val="{00000002-D8FD-40C9-B4CB-5CB270CD408C}"/>
            </c:ext>
          </c:extLst>
        </c:ser>
        <c:ser>
          <c:idx val="3"/>
          <c:order val="3"/>
          <c:tx>
            <c:v>Vet ej</c:v>
          </c:tx>
          <c:spPr>
            <a:noFill/>
            <a:ln>
              <a:noFill/>
            </a:ln>
          </c:spPr>
          <c:invertIfNegative val="1"/>
          <c:cat>
            <c:strLit>
              <c:ptCount val="1"/>
              <c:pt idx="0">
                <c:v>Barnen ska möta personal som de känner</c:v>
              </c:pt>
            </c:strLit>
          </c:cat>
          <c:val>
            <c:numLit>
              <c:formatCode>General</c:formatCode>
              <c:ptCount val="1"/>
              <c:pt idx="0">
                <c:v>1.9009999999999999E-3</c:v>
              </c:pt>
            </c:numLit>
          </c:val>
          <c:extLst>
            <c:ext xmlns:c16="http://schemas.microsoft.com/office/drawing/2014/chart" uri="{C3380CC4-5D6E-409C-BE32-E72D297353CC}">
              <c16:uniqueId val="{00000003-D8FD-40C9-B4CB-5CB270CD408C}"/>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none"/>
        <c:minorTickMark val="none"/>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0.33329999999999999"/>
        </c:manualLayout>
      </c:layout>
      <c:barChart>
        <c:barDir val="bar"/>
        <c:grouping val="percentStacked"/>
        <c:varyColors val="1"/>
        <c:ser>
          <c:idx val="0"/>
          <c:order val="0"/>
          <c:tx>
            <c:v>Positive</c:v>
          </c:tx>
          <c:spPr>
            <a:solidFill>
              <a:srgbClr val="66CC66"/>
            </a:solidFill>
            <a:ln>
              <a:solidFill>
                <a:srgbClr val="66CC66"/>
              </a:solidFill>
            </a:ln>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Personalen tar väl hand om mitt barn</c:v>
              </c:pt>
            </c:strLit>
          </c:cat>
          <c:val>
            <c:numLit>
              <c:formatCode>General</c:formatCode>
              <c:ptCount val="1"/>
              <c:pt idx="0">
                <c:v>0.84980999999999995</c:v>
              </c:pt>
            </c:numLit>
          </c:val>
          <c:extLst>
            <c:ext xmlns:c14="http://schemas.microsoft.com/office/drawing/2007/8/2/chart" uri="{6F2FDCE9-48DA-4B69-8628-5D25D57E5C99}">
              <c14:invertSolidFillFmt>
                <c14:spPr xmlns:c14="http://schemas.microsoft.com/office/drawing/2007/8/2/chart">
                  <a:solidFill>
                    <a:srgbClr val="FFFFFF"/>
                  </a:solidFill>
                  <a:ln>
                    <a:solidFill>
                      <a:srgbClr val="66CC66"/>
                    </a:solidFill>
                  </a:ln>
                </c14:spPr>
              </c14:invertSolidFillFmt>
            </c:ext>
            <c:ext xmlns:c16="http://schemas.microsoft.com/office/drawing/2014/chart" uri="{C3380CC4-5D6E-409C-BE32-E72D297353CC}">
              <c16:uniqueId val="{00000000-D0A3-4E81-8ACA-CE0E41354BD3}"/>
            </c:ext>
          </c:extLst>
        </c:ser>
        <c:ser>
          <c:idx val="1"/>
          <c:order val="1"/>
          <c:tx>
            <c:v>Neutral</c:v>
          </c:tx>
          <c:spPr>
            <a:noFill/>
            <a:ln>
              <a:noFill/>
            </a:ln>
          </c:spPr>
          <c:invertIfNegative val="1"/>
          <c:cat>
            <c:strLit>
              <c:ptCount val="1"/>
              <c:pt idx="0">
                <c:v>Personalen tar väl hand om mitt barn</c:v>
              </c:pt>
            </c:strLit>
          </c:cat>
          <c:val>
            <c:numLit>
              <c:formatCode>General</c:formatCode>
              <c:ptCount val="1"/>
              <c:pt idx="0">
                <c:v>0.140684</c:v>
              </c:pt>
            </c:numLit>
          </c:val>
          <c:extLst>
            <c:ext xmlns:c16="http://schemas.microsoft.com/office/drawing/2014/chart" uri="{C3380CC4-5D6E-409C-BE32-E72D297353CC}">
              <c16:uniqueId val="{00000001-D0A3-4E81-8ACA-CE0E41354BD3}"/>
            </c:ext>
          </c:extLst>
        </c:ser>
        <c:ser>
          <c:idx val="2"/>
          <c:order val="2"/>
          <c:tx>
            <c:v>Negative</c:v>
          </c:tx>
          <c:spPr>
            <a:noFill/>
            <a:ln>
              <a:noFill/>
            </a:ln>
          </c:spPr>
          <c:invertIfNegative val="1"/>
          <c:cat>
            <c:strLit>
              <c:ptCount val="1"/>
              <c:pt idx="0">
                <c:v>Personalen tar väl hand om mitt barn</c:v>
              </c:pt>
            </c:strLit>
          </c:cat>
          <c:val>
            <c:numLit>
              <c:formatCode>General</c:formatCode>
              <c:ptCount val="1"/>
              <c:pt idx="0">
                <c:v>9.5060000000000006E-3</c:v>
              </c:pt>
            </c:numLit>
          </c:val>
          <c:extLst>
            <c:ext xmlns:c16="http://schemas.microsoft.com/office/drawing/2014/chart" uri="{C3380CC4-5D6E-409C-BE32-E72D297353CC}">
              <c16:uniqueId val="{00000002-D0A3-4E81-8ACA-CE0E41354BD3}"/>
            </c:ext>
          </c:extLst>
        </c:ser>
        <c:ser>
          <c:idx val="3"/>
          <c:order val="3"/>
          <c:tx>
            <c:v>Vet ej</c:v>
          </c:tx>
          <c:spPr>
            <a:noFill/>
            <a:ln>
              <a:noFill/>
            </a:ln>
          </c:spPr>
          <c:invertIfNegative val="1"/>
          <c:cat>
            <c:strLit>
              <c:ptCount val="1"/>
              <c:pt idx="0">
                <c:v>Personalen tar väl hand om mitt barn</c:v>
              </c:pt>
            </c:strLit>
          </c:cat>
          <c:val>
            <c:numLit>
              <c:formatCode>General</c:formatCode>
              <c:ptCount val="1"/>
              <c:pt idx="0">
                <c:v>0</c:v>
              </c:pt>
            </c:numLit>
          </c:val>
          <c:extLst>
            <c:ext xmlns:c16="http://schemas.microsoft.com/office/drawing/2014/chart" uri="{C3380CC4-5D6E-409C-BE32-E72D297353CC}">
              <c16:uniqueId val="{00000003-D0A3-4E81-8ACA-CE0E41354BD3}"/>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in val="0"/>
        </c:scaling>
        <c:delete val="0"/>
        <c:axPos val="b"/>
        <c:numFmt formatCode="0%;0%" sourceLinked="0"/>
        <c:majorTickMark val="cross"/>
        <c:minorTickMark val="out"/>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Negative</c:v>
          </c:tx>
          <c:spPr>
            <a:solidFill>
              <a:srgbClr val="DF6C55"/>
            </a:solidFill>
            <a:ln>
              <a:solidFill>
                <a:srgbClr val="DF6C55"/>
              </a:solidFill>
            </a:ln>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Föräldrar ska kunna vara med och påverka arbetet i fsk</c:v>
              </c:pt>
            </c:strLit>
          </c:cat>
          <c:val>
            <c:numLit>
              <c:formatCode>General</c:formatCode>
              <c:ptCount val="1"/>
              <c:pt idx="0">
                <c:v>1.711E-2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F6C55"/>
                    </a:solidFill>
                  </a:ln>
                </c14:spPr>
              </c14:invertSolidFillFmt>
            </c:ext>
            <c:ext xmlns:c16="http://schemas.microsoft.com/office/drawing/2014/chart" uri="{C3380CC4-5D6E-409C-BE32-E72D297353CC}">
              <c16:uniqueId val="{00000000-538C-48C7-B745-0A2B82E64E21}"/>
            </c:ext>
          </c:extLst>
        </c:ser>
        <c:ser>
          <c:idx val="1"/>
          <c:order val="1"/>
          <c:tx>
            <c:v>Neutral</c:v>
          </c:tx>
          <c:spPr>
            <a:noFill/>
            <a:ln>
              <a:noFill/>
            </a:ln>
          </c:spPr>
          <c:invertIfNegative val="1"/>
          <c:cat>
            <c:strLit>
              <c:ptCount val="1"/>
              <c:pt idx="0">
                <c:v>Föräldrar ska kunna vara med och påverka arbetet i fsk</c:v>
              </c:pt>
            </c:strLit>
          </c:cat>
          <c:val>
            <c:numLit>
              <c:formatCode>General</c:formatCode>
              <c:ptCount val="1"/>
              <c:pt idx="0">
                <c:v>0.21102699999999999</c:v>
              </c:pt>
            </c:numLit>
          </c:val>
          <c:extLst>
            <c:ext xmlns:c16="http://schemas.microsoft.com/office/drawing/2014/chart" uri="{C3380CC4-5D6E-409C-BE32-E72D297353CC}">
              <c16:uniqueId val="{00000001-538C-48C7-B745-0A2B82E64E21}"/>
            </c:ext>
          </c:extLst>
        </c:ser>
        <c:ser>
          <c:idx val="2"/>
          <c:order val="2"/>
          <c:tx>
            <c:v>Positive</c:v>
          </c:tx>
          <c:spPr>
            <a:noFill/>
            <a:ln>
              <a:noFill/>
            </a:ln>
          </c:spPr>
          <c:invertIfNegative val="1"/>
          <c:cat>
            <c:strLit>
              <c:ptCount val="1"/>
              <c:pt idx="0">
                <c:v>Föräldrar ska kunna vara med och påverka arbetet i fsk</c:v>
              </c:pt>
            </c:strLit>
          </c:cat>
          <c:val>
            <c:numLit>
              <c:formatCode>General</c:formatCode>
              <c:ptCount val="1"/>
              <c:pt idx="0">
                <c:v>0.75475300000000001</c:v>
              </c:pt>
            </c:numLit>
          </c:val>
          <c:extLst>
            <c:ext xmlns:c16="http://schemas.microsoft.com/office/drawing/2014/chart" uri="{C3380CC4-5D6E-409C-BE32-E72D297353CC}">
              <c16:uniqueId val="{00000002-538C-48C7-B745-0A2B82E64E21}"/>
            </c:ext>
          </c:extLst>
        </c:ser>
        <c:ser>
          <c:idx val="3"/>
          <c:order val="3"/>
          <c:tx>
            <c:v>Vet ej</c:v>
          </c:tx>
          <c:spPr>
            <a:noFill/>
            <a:ln>
              <a:noFill/>
            </a:ln>
          </c:spPr>
          <c:invertIfNegative val="1"/>
          <c:cat>
            <c:strLit>
              <c:ptCount val="1"/>
              <c:pt idx="0">
                <c:v>Föräldrar ska kunna vara med och påverka arbetet i fsk</c:v>
              </c:pt>
            </c:strLit>
          </c:cat>
          <c:val>
            <c:numLit>
              <c:formatCode>General</c:formatCode>
              <c:ptCount val="1"/>
              <c:pt idx="0">
                <c:v>1.711E-2</c:v>
              </c:pt>
            </c:numLit>
          </c:val>
          <c:extLst>
            <c:ext xmlns:c16="http://schemas.microsoft.com/office/drawing/2014/chart" uri="{C3380CC4-5D6E-409C-BE32-E72D297353CC}">
              <c16:uniqueId val="{00000003-538C-48C7-B745-0A2B82E64E21}"/>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ax val="1"/>
          <c:min val="0"/>
        </c:scaling>
        <c:delete val="0"/>
        <c:axPos val="b"/>
        <c:numFmt formatCode="0%;0%" sourceLinked="0"/>
        <c:majorTickMark val="none"/>
        <c:minorTickMark val="none"/>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Negative</c:v>
          </c:tx>
          <c:spPr>
            <a:solidFill>
              <a:srgbClr val="DF6C55"/>
            </a:solidFill>
            <a:ln>
              <a:solidFill>
                <a:srgbClr val="DF6C55"/>
              </a:solidFill>
            </a:ln>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får möjlighet att utveckla förståelse för naturvetenskap</c:v>
              </c:pt>
            </c:strLit>
          </c:cat>
          <c:val>
            <c:numLit>
              <c:formatCode>General</c:formatCode>
              <c:ptCount val="1"/>
              <c:pt idx="0">
                <c:v>1.711E-2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F6C55"/>
                    </a:solidFill>
                  </a:ln>
                </c14:spPr>
              </c14:invertSolidFillFmt>
            </c:ext>
            <c:ext xmlns:c16="http://schemas.microsoft.com/office/drawing/2014/chart" uri="{C3380CC4-5D6E-409C-BE32-E72D297353CC}">
              <c16:uniqueId val="{00000000-2876-4BA9-A8C0-EABB5EDF06C8}"/>
            </c:ext>
          </c:extLst>
        </c:ser>
        <c:ser>
          <c:idx val="1"/>
          <c:order val="1"/>
          <c:tx>
            <c:v>Neutral</c:v>
          </c:tx>
          <c:spPr>
            <a:noFill/>
            <a:ln>
              <a:noFill/>
            </a:ln>
          </c:spPr>
          <c:invertIfNegative val="1"/>
          <c:cat>
            <c:strLit>
              <c:ptCount val="1"/>
              <c:pt idx="0">
                <c:v>Barnen får möjlighet att utveckla förståelse för naturvetenskap</c:v>
              </c:pt>
            </c:strLit>
          </c:cat>
          <c:val>
            <c:numLit>
              <c:formatCode>General</c:formatCode>
              <c:ptCount val="1"/>
              <c:pt idx="0">
                <c:v>0.22243299999999999</c:v>
              </c:pt>
            </c:numLit>
          </c:val>
          <c:extLst>
            <c:ext xmlns:c16="http://schemas.microsoft.com/office/drawing/2014/chart" uri="{C3380CC4-5D6E-409C-BE32-E72D297353CC}">
              <c16:uniqueId val="{00000001-2876-4BA9-A8C0-EABB5EDF06C8}"/>
            </c:ext>
          </c:extLst>
        </c:ser>
        <c:ser>
          <c:idx val="2"/>
          <c:order val="2"/>
          <c:tx>
            <c:v>Positive</c:v>
          </c:tx>
          <c:spPr>
            <a:noFill/>
            <a:ln>
              <a:noFill/>
            </a:ln>
          </c:spPr>
          <c:invertIfNegative val="1"/>
          <c:cat>
            <c:strLit>
              <c:ptCount val="1"/>
              <c:pt idx="0">
                <c:v>Barnen får möjlighet att utveckla förståelse för naturvetenskap</c:v>
              </c:pt>
            </c:strLit>
          </c:cat>
          <c:val>
            <c:numLit>
              <c:formatCode>General</c:formatCode>
              <c:ptCount val="1"/>
              <c:pt idx="0">
                <c:v>0.68060799999999999</c:v>
              </c:pt>
            </c:numLit>
          </c:val>
          <c:extLst>
            <c:ext xmlns:c16="http://schemas.microsoft.com/office/drawing/2014/chart" uri="{C3380CC4-5D6E-409C-BE32-E72D297353CC}">
              <c16:uniqueId val="{00000002-2876-4BA9-A8C0-EABB5EDF06C8}"/>
            </c:ext>
          </c:extLst>
        </c:ser>
        <c:ser>
          <c:idx val="3"/>
          <c:order val="3"/>
          <c:tx>
            <c:v>Vet ej</c:v>
          </c:tx>
          <c:spPr>
            <a:noFill/>
            <a:ln>
              <a:noFill/>
            </a:ln>
          </c:spPr>
          <c:invertIfNegative val="1"/>
          <c:cat>
            <c:strLit>
              <c:ptCount val="1"/>
              <c:pt idx="0">
                <c:v>Barnen får möjlighet att utveckla förståelse för naturvetenskap</c:v>
              </c:pt>
            </c:strLit>
          </c:cat>
          <c:val>
            <c:numLit>
              <c:formatCode>General</c:formatCode>
              <c:ptCount val="1"/>
              <c:pt idx="0">
                <c:v>7.9848000000000002E-2</c:v>
              </c:pt>
            </c:numLit>
          </c:val>
          <c:extLst>
            <c:ext xmlns:c16="http://schemas.microsoft.com/office/drawing/2014/chart" uri="{C3380CC4-5D6E-409C-BE32-E72D297353CC}">
              <c16:uniqueId val="{00000003-2876-4BA9-A8C0-EABB5EDF06C8}"/>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ax val="1"/>
          <c:min val="0"/>
        </c:scaling>
        <c:delete val="0"/>
        <c:axPos val="b"/>
        <c:numFmt formatCode="0%;0%" sourceLinked="0"/>
        <c:majorTickMark val="none"/>
        <c:minorTickMark val="none"/>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0.33329999999999999"/>
        </c:manualLayout>
      </c:layout>
      <c:barChart>
        <c:barDir val="bar"/>
        <c:grouping val="percentStacked"/>
        <c:varyColors val="1"/>
        <c:ser>
          <c:idx val="0"/>
          <c:order val="0"/>
          <c:tx>
            <c:v>Negative</c:v>
          </c:tx>
          <c:spPr>
            <a:solidFill>
              <a:srgbClr val="DF6C55"/>
            </a:solidFill>
            <a:ln>
              <a:solidFill>
                <a:srgbClr val="DF6C55"/>
              </a:solidFill>
            </a:ln>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språket</c:v>
              </c:pt>
            </c:strLit>
          </c:cat>
          <c:val>
            <c:numLit>
              <c:formatCode>General</c:formatCode>
              <c:ptCount val="1"/>
              <c:pt idx="0">
                <c:v>1.5209E-2</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F6C55"/>
                    </a:solidFill>
                  </a:ln>
                </c14:spPr>
              </c14:invertSolidFillFmt>
            </c:ext>
            <c:ext xmlns:c16="http://schemas.microsoft.com/office/drawing/2014/chart" uri="{C3380CC4-5D6E-409C-BE32-E72D297353CC}">
              <c16:uniqueId val="{00000000-5EB1-4538-B79E-3FA28C731AFA}"/>
            </c:ext>
          </c:extLst>
        </c:ser>
        <c:ser>
          <c:idx val="1"/>
          <c:order val="1"/>
          <c:tx>
            <c:v>Neutral</c:v>
          </c:tx>
          <c:spPr>
            <a:noFill/>
            <a:ln>
              <a:noFill/>
            </a:ln>
          </c:spPr>
          <c:invertIfNegative val="1"/>
          <c:cat>
            <c:strLit>
              <c:ptCount val="1"/>
              <c:pt idx="0">
                <c:v>Barnen har möjlighet att utveckla språket</c:v>
              </c:pt>
            </c:strLit>
          </c:cat>
          <c:val>
            <c:numLit>
              <c:formatCode>General</c:formatCode>
              <c:ptCount val="1"/>
              <c:pt idx="0">
                <c:v>0.159696</c:v>
              </c:pt>
            </c:numLit>
          </c:val>
          <c:extLst>
            <c:ext xmlns:c16="http://schemas.microsoft.com/office/drawing/2014/chart" uri="{C3380CC4-5D6E-409C-BE32-E72D297353CC}">
              <c16:uniqueId val="{00000001-5EB1-4538-B79E-3FA28C731AFA}"/>
            </c:ext>
          </c:extLst>
        </c:ser>
        <c:ser>
          <c:idx val="2"/>
          <c:order val="2"/>
          <c:tx>
            <c:v>Positive</c:v>
          </c:tx>
          <c:spPr>
            <a:noFill/>
            <a:ln>
              <a:noFill/>
            </a:ln>
          </c:spPr>
          <c:invertIfNegative val="1"/>
          <c:cat>
            <c:strLit>
              <c:ptCount val="1"/>
              <c:pt idx="0">
                <c:v>Barnen har möjlighet att utveckla språket</c:v>
              </c:pt>
            </c:strLit>
          </c:cat>
          <c:val>
            <c:numLit>
              <c:formatCode>General</c:formatCode>
              <c:ptCount val="1"/>
              <c:pt idx="0">
                <c:v>0.79467699999999997</c:v>
              </c:pt>
            </c:numLit>
          </c:val>
          <c:extLst>
            <c:ext xmlns:c16="http://schemas.microsoft.com/office/drawing/2014/chart" uri="{C3380CC4-5D6E-409C-BE32-E72D297353CC}">
              <c16:uniqueId val="{00000002-5EB1-4538-B79E-3FA28C731AFA}"/>
            </c:ext>
          </c:extLst>
        </c:ser>
        <c:ser>
          <c:idx val="3"/>
          <c:order val="3"/>
          <c:tx>
            <c:v>Vet ej</c:v>
          </c:tx>
          <c:spPr>
            <a:noFill/>
            <a:ln>
              <a:noFill/>
            </a:ln>
          </c:spPr>
          <c:invertIfNegative val="1"/>
          <c:cat>
            <c:strLit>
              <c:ptCount val="1"/>
              <c:pt idx="0">
                <c:v>Barnen har möjlighet att utveckla språket</c:v>
              </c:pt>
            </c:strLit>
          </c:cat>
          <c:val>
            <c:numLit>
              <c:formatCode>General</c:formatCode>
              <c:ptCount val="1"/>
              <c:pt idx="0">
                <c:v>3.0418000000000001E-2</c:v>
              </c:pt>
            </c:numLit>
          </c:val>
          <c:extLst>
            <c:ext xmlns:c16="http://schemas.microsoft.com/office/drawing/2014/chart" uri="{C3380CC4-5D6E-409C-BE32-E72D297353CC}">
              <c16:uniqueId val="{00000003-5EB1-4538-B79E-3FA28C731AFA}"/>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ax val="1"/>
          <c:min val="0"/>
        </c:scaling>
        <c:delete val="0"/>
        <c:axPos val="b"/>
        <c:numFmt formatCode="0%;0%" sourceLinked="0"/>
        <c:majorTickMark val="cross"/>
        <c:minorTickMark val="out"/>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Positive</c:v>
          </c:tx>
          <c:spPr>
            <a:noFill/>
            <a:ln>
              <a:noFill/>
            </a:ln>
          </c:spPr>
          <c:invertIfNegative val="1"/>
          <c:cat>
            <c:strLit>
              <c:ptCount val="1"/>
              <c:pt idx="0">
                <c:v>Barnen har möjlighet att ha inflytande på verksamhetens innehåll</c:v>
              </c:pt>
            </c:strLit>
          </c:cat>
          <c:val>
            <c:numLit>
              <c:formatCode>General</c:formatCode>
              <c:ptCount val="1"/>
              <c:pt idx="0">
                <c:v>0.67870699999999995</c:v>
              </c:pt>
            </c:numLit>
          </c:val>
          <c:extLst>
            <c:ext xmlns:c16="http://schemas.microsoft.com/office/drawing/2014/chart" uri="{C3380CC4-5D6E-409C-BE32-E72D297353CC}">
              <c16:uniqueId val="{00000000-4B5C-4215-9D86-E13C7263461B}"/>
            </c:ext>
          </c:extLst>
        </c:ser>
        <c:ser>
          <c:idx val="1"/>
          <c:order val="1"/>
          <c:tx>
            <c:v>Neutral</c:v>
          </c:tx>
          <c:spPr>
            <a:noFill/>
            <a:ln>
              <a:noFill/>
            </a:ln>
          </c:spPr>
          <c:invertIfNegative val="1"/>
          <c:cat>
            <c:strLit>
              <c:ptCount val="1"/>
              <c:pt idx="0">
                <c:v>Barnen har möjlighet att ha inflytande på verksamhetens innehåll</c:v>
              </c:pt>
            </c:strLit>
          </c:cat>
          <c:val>
            <c:numLit>
              <c:formatCode>General</c:formatCode>
              <c:ptCount val="1"/>
              <c:pt idx="0">
                <c:v>0.20152100000000001</c:v>
              </c:pt>
            </c:numLit>
          </c:val>
          <c:extLst>
            <c:ext xmlns:c16="http://schemas.microsoft.com/office/drawing/2014/chart" uri="{C3380CC4-5D6E-409C-BE32-E72D297353CC}">
              <c16:uniqueId val="{00000001-4B5C-4215-9D86-E13C7263461B}"/>
            </c:ext>
          </c:extLst>
        </c:ser>
        <c:ser>
          <c:idx val="2"/>
          <c:order val="2"/>
          <c:tx>
            <c:v>Negative</c:v>
          </c:tx>
          <c:spPr>
            <a:noFill/>
            <a:ln>
              <a:noFill/>
            </a:ln>
          </c:spPr>
          <c:invertIfNegative val="1"/>
          <c:cat>
            <c:strLit>
              <c:ptCount val="1"/>
              <c:pt idx="0">
                <c:v>Barnen har möjlighet att ha inflytande på verksamhetens innehåll</c:v>
              </c:pt>
            </c:strLit>
          </c:cat>
          <c:val>
            <c:numLit>
              <c:formatCode>General</c:formatCode>
              <c:ptCount val="1"/>
              <c:pt idx="0">
                <c:v>7.6049999999999998E-3</c:v>
              </c:pt>
            </c:numLit>
          </c:val>
          <c:extLst>
            <c:ext xmlns:c16="http://schemas.microsoft.com/office/drawing/2014/chart" uri="{C3380CC4-5D6E-409C-BE32-E72D297353CC}">
              <c16:uniqueId val="{00000002-4B5C-4215-9D86-E13C7263461B}"/>
            </c:ext>
          </c:extLst>
        </c:ser>
        <c:ser>
          <c:idx val="3"/>
          <c:order val="3"/>
          <c:tx>
            <c:v>Vet ej</c:v>
          </c:tx>
          <c:spPr>
            <a:solidFill>
              <a:srgbClr val="DDDDDD"/>
            </a:solidFill>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ha inflytande på verksamhetens innehåll</c:v>
              </c:pt>
            </c:strLit>
          </c:cat>
          <c:val>
            <c:numLit>
              <c:formatCode>General</c:formatCode>
              <c:ptCount val="1"/>
              <c:pt idx="0">
                <c:v>0.112167</c:v>
              </c:pt>
            </c:numLit>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3-4B5C-4215-9D86-E13C7263461B}"/>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ax val="1"/>
          <c:min val="0"/>
        </c:scaling>
        <c:delete val="0"/>
        <c:axPos val="b"/>
        <c:numFmt formatCode="0%;0%" sourceLinked="0"/>
        <c:majorTickMark val="none"/>
        <c:minorTickMark val="none"/>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manualLayout>
          <c:xMode val="edge"/>
          <c:yMode val="edge"/>
          <c:y val="0"/>
          <c:w val="1"/>
          <c:h val="1"/>
        </c:manualLayout>
      </c:layout>
      <c:barChart>
        <c:barDir val="bar"/>
        <c:grouping val="percentStacked"/>
        <c:varyColors val="1"/>
        <c:ser>
          <c:idx val="0"/>
          <c:order val="0"/>
          <c:tx>
            <c:v>Positive</c:v>
          </c:tx>
          <c:spPr>
            <a:noFill/>
            <a:ln>
              <a:noFill/>
            </a:ln>
          </c:spPr>
          <c:invertIfNegative val="1"/>
          <c:cat>
            <c:strLit>
              <c:ptCount val="1"/>
              <c:pt idx="0">
                <c:v>Barnen har möjlighet att utveckla förståelse för matematik</c:v>
              </c:pt>
            </c:strLit>
          </c:cat>
          <c:val>
            <c:numLit>
              <c:formatCode>General</c:formatCode>
              <c:ptCount val="1"/>
              <c:pt idx="0">
                <c:v>0.72623599999999999</c:v>
              </c:pt>
            </c:numLit>
          </c:val>
          <c:extLst>
            <c:ext xmlns:c16="http://schemas.microsoft.com/office/drawing/2014/chart" uri="{C3380CC4-5D6E-409C-BE32-E72D297353CC}">
              <c16:uniqueId val="{00000000-0BEB-4893-8B62-1E82C9E0ED40}"/>
            </c:ext>
          </c:extLst>
        </c:ser>
        <c:ser>
          <c:idx val="1"/>
          <c:order val="1"/>
          <c:tx>
            <c:v>Neutral</c:v>
          </c:tx>
          <c:spPr>
            <a:noFill/>
            <a:ln>
              <a:noFill/>
            </a:ln>
          </c:spPr>
          <c:invertIfNegative val="1"/>
          <c:cat>
            <c:strLit>
              <c:ptCount val="1"/>
              <c:pt idx="0">
                <c:v>Barnen har möjlighet att utveckla förståelse för matematik</c:v>
              </c:pt>
            </c:strLit>
          </c:cat>
          <c:val>
            <c:numLit>
              <c:formatCode>General</c:formatCode>
              <c:ptCount val="1"/>
              <c:pt idx="0">
                <c:v>0.178707</c:v>
              </c:pt>
            </c:numLit>
          </c:val>
          <c:extLst>
            <c:ext xmlns:c16="http://schemas.microsoft.com/office/drawing/2014/chart" uri="{C3380CC4-5D6E-409C-BE32-E72D297353CC}">
              <c16:uniqueId val="{00000001-0BEB-4893-8B62-1E82C9E0ED40}"/>
            </c:ext>
          </c:extLst>
        </c:ser>
        <c:ser>
          <c:idx val="2"/>
          <c:order val="2"/>
          <c:tx>
            <c:v>Negative</c:v>
          </c:tx>
          <c:spPr>
            <a:noFill/>
            <a:ln>
              <a:noFill/>
            </a:ln>
          </c:spPr>
          <c:invertIfNegative val="1"/>
          <c:cat>
            <c:strLit>
              <c:ptCount val="1"/>
              <c:pt idx="0">
                <c:v>Barnen har möjlighet att utveckla förståelse för matematik</c:v>
              </c:pt>
            </c:strLit>
          </c:cat>
          <c:val>
            <c:numLit>
              <c:formatCode>General</c:formatCode>
              <c:ptCount val="1"/>
              <c:pt idx="0">
                <c:v>1.1407E-2</c:v>
              </c:pt>
            </c:numLit>
          </c:val>
          <c:extLst>
            <c:ext xmlns:c16="http://schemas.microsoft.com/office/drawing/2014/chart" uri="{C3380CC4-5D6E-409C-BE32-E72D297353CC}">
              <c16:uniqueId val="{00000002-0BEB-4893-8B62-1E82C9E0ED40}"/>
            </c:ext>
          </c:extLst>
        </c:ser>
        <c:ser>
          <c:idx val="3"/>
          <c:order val="3"/>
          <c:tx>
            <c:v>Vet ej</c:v>
          </c:tx>
          <c:spPr>
            <a:solidFill>
              <a:srgbClr val="DDDDDD"/>
            </a:solidFill>
          </c:spPr>
          <c:invertIfNegative val="1"/>
          <c:dLbls>
            <c:numFmt formatCode="0%;0%" sourceLinked="0"/>
            <c:spPr>
              <a:noFill/>
              <a:ln>
                <a:noFill/>
              </a:ln>
              <a:effectLst/>
            </c:spPr>
            <c:txPr>
              <a:bodyPr/>
              <a:lstStyle/>
              <a:p>
                <a:pPr>
                  <a:defRPr sz="900" spc="50">
                    <a:solidFill>
                      <a:schemeClr val="tx1"/>
                    </a:solidFil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Barnen har möjlighet att utveckla förståelse för matematik</c:v>
              </c:pt>
            </c:strLit>
          </c:cat>
          <c:val>
            <c:numLit>
              <c:formatCode>General</c:formatCode>
              <c:ptCount val="1"/>
              <c:pt idx="0">
                <c:v>8.3650000000000002E-2</c:v>
              </c:pt>
            </c:numLit>
          </c:val>
          <c:extLst>
            <c:ext xmlns:c14="http://schemas.microsoft.com/office/drawing/2007/8/2/chart" uri="{6F2FDCE9-48DA-4B69-8628-5D25D57E5C99}">
              <c14:invertSolidFillFmt>
                <c14:spPr xmlns:c14="http://schemas.microsoft.com/office/drawing/2007/8/2/chart">
                  <a:solidFill>
                    <a:srgbClr val="FFFFFF"/>
                  </a:solidFill>
                </c14:spPr>
              </c14:invertSolidFillFmt>
            </c:ext>
            <c:ext xmlns:c16="http://schemas.microsoft.com/office/drawing/2014/chart" uri="{C3380CC4-5D6E-409C-BE32-E72D297353CC}">
              <c16:uniqueId val="{00000003-0BEB-4893-8B62-1E82C9E0ED40}"/>
            </c:ext>
          </c:extLst>
        </c:ser>
        <c:dLbls>
          <c:showLegendKey val="0"/>
          <c:showVal val="0"/>
          <c:showCatName val="0"/>
          <c:showSerName val="0"/>
          <c:showPercent val="0"/>
          <c:showBubbleSize val="0"/>
        </c:dLbls>
        <c:gapWidth val="162"/>
        <c:overlap val="100"/>
        <c:axId val="54877568"/>
        <c:axId val="46285952"/>
      </c:barChart>
      <c:catAx>
        <c:axId val="54877568"/>
        <c:scaling>
          <c:orientation val="maxMin"/>
        </c:scaling>
        <c:delete val="1"/>
        <c:axPos val="l"/>
        <c:numFmt formatCode="General" sourceLinked="0"/>
        <c:majorTickMark val="cross"/>
        <c:minorTickMark val="cross"/>
        <c:tickLblPos val="none"/>
        <c:crossAx val="46285952"/>
        <c:crosses val="autoZero"/>
        <c:auto val="1"/>
        <c:lblAlgn val="ctr"/>
        <c:lblOffset val="100"/>
        <c:noMultiLvlLbl val="0"/>
      </c:catAx>
      <c:valAx>
        <c:axId val="46285952"/>
        <c:scaling>
          <c:orientation val="minMax"/>
          <c:max val="1"/>
          <c:min val="0"/>
        </c:scaling>
        <c:delete val="0"/>
        <c:axPos val="b"/>
        <c:numFmt formatCode="0%;0%" sourceLinked="0"/>
        <c:majorTickMark val="none"/>
        <c:minorTickMark val="none"/>
        <c:tickLblPos val="none"/>
        <c:spPr>
          <a:noFill/>
          <a:ln>
            <a:solidFill>
              <a:srgbClr val="DDDDDD"/>
            </a:solidFill>
          </a:ln>
        </c:spPr>
        <c:txPr>
          <a:bodyPr/>
          <a:lstStyle/>
          <a:p>
            <a:pPr>
              <a:defRPr sz="9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bin"/><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Empty slide">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7" Type="http://schemas.openxmlformats.org/officeDocument/2006/relationships/image" Target="../media/image2.bin"/><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1.bin"/><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Id6"/>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Id7">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1" r:id="rId3"/>
    <p:sldLayoutId id="2147483654" r:id="rId4"/>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chart" Target="../charts/chart22.xml"/><Relationship Id="rId7" Type="http://schemas.openxmlformats.org/officeDocument/2006/relationships/image" Target="../media/image4.bin"/><Relationship Id="rId2" Type="http://schemas.openxmlformats.org/officeDocument/2006/relationships/chart" Target="../charts/chart21.xml"/><Relationship Id="rId1" Type="http://schemas.openxmlformats.org/officeDocument/2006/relationships/slideLayout" Target="../slideLayouts/slideLayout5.xml"/><Relationship Id="rId6" Type="http://schemas.openxmlformats.org/officeDocument/2006/relationships/image" Target="../media/image3.bin"/><Relationship Id="rId5" Type="http://schemas.openxmlformats.org/officeDocument/2006/relationships/chart" Target="../charts/chart24.xml"/><Relationship Id="rId4" Type="http://schemas.openxmlformats.org/officeDocument/2006/relationships/chart" Target="../charts/chart2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chart" Target="../charts/chart25.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chart" Target="../charts/chart26.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chart" Target="../charts/chart27.xml"/><Relationship Id="rId1" Type="http://schemas.openxmlformats.org/officeDocument/2006/relationships/slideLayout" Target="../slideLayouts/slideLayout5.xml"/><Relationship Id="rId4" Type="http://schemas.openxmlformats.org/officeDocument/2006/relationships/chart" Target="../charts/char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5.xml"/><Relationship Id="rId4" Type="http://schemas.openxmlformats.org/officeDocument/2006/relationships/chart" Target="../charts/chart4.xml"/></Relationships>
</file>

<file path=ppt/slides/_rels/slide6.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5.xml"/><Relationship Id="rId4" Type="http://schemas.openxmlformats.org/officeDocument/2006/relationships/chart" Target="../charts/chart7.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chart" Target="../charts/chart8.xml"/><Relationship Id="rId1" Type="http://schemas.openxmlformats.org/officeDocument/2006/relationships/slideLayout" Target="../slideLayouts/slideLayout5.xml"/><Relationship Id="rId4" Type="http://schemas.openxmlformats.org/officeDocument/2006/relationships/chart" Target="../charts/chart10.xml"/></Relationships>
</file>

<file path=ppt/slides/_rels/slide8.xml.rels><?xml version="1.0" encoding="UTF-8" standalone="yes"?>
<Relationships xmlns="http://schemas.openxmlformats.org/package/2006/relationships"><Relationship Id="rId8" Type="http://schemas.openxmlformats.org/officeDocument/2006/relationships/image" Target="../media/image4.bin"/><Relationship Id="rId3" Type="http://schemas.openxmlformats.org/officeDocument/2006/relationships/chart" Target="../charts/chart12.xml"/><Relationship Id="rId7" Type="http://schemas.openxmlformats.org/officeDocument/2006/relationships/image" Target="../media/image3.bin"/><Relationship Id="rId2" Type="http://schemas.openxmlformats.org/officeDocument/2006/relationships/chart" Target="../charts/chart11.xml"/><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9.xml.rels><?xml version="1.0" encoding="UTF-8" standalone="yes"?>
<Relationships xmlns="http://schemas.openxmlformats.org/package/2006/relationships"><Relationship Id="rId8" Type="http://schemas.openxmlformats.org/officeDocument/2006/relationships/image" Target="../media/image4.bin"/><Relationship Id="rId3" Type="http://schemas.openxmlformats.org/officeDocument/2006/relationships/chart" Target="../charts/chart17.xml"/><Relationship Id="rId7" Type="http://schemas.openxmlformats.org/officeDocument/2006/relationships/image" Target="../media/image3.bin"/><Relationship Id="rId2" Type="http://schemas.openxmlformats.org/officeDocument/2006/relationships/chart" Target="../charts/chart16.xml"/><Relationship Id="rId1" Type="http://schemas.openxmlformats.org/officeDocument/2006/relationships/slideLayout" Target="../slideLayouts/slideLayout5.xml"/><Relationship Id="rId6" Type="http://schemas.openxmlformats.org/officeDocument/2006/relationships/chart" Target="../charts/chart20.xml"/><Relationship Id="rId5" Type="http://schemas.openxmlformats.org/officeDocument/2006/relationships/chart" Target="../charts/chart19.xml"/><Relationship Id="rId4" Type="http://schemas.openxmlformats.org/officeDocument/2006/relationships/chart" Target="../charts/chart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7812000" cy="213360"/>
            <a:chOff x="1044000" y="4680000"/>
            <a:chExt cx="7812000" cy="213360"/>
          </a:xfrm>
        </p:grpSpPr>
        <p:graphicFrame>
          <p:nvGraphicFramePr>
            <p:cNvPr id="5002" name="BodyContentTable"/>
            <p:cNvGraphicFramePr>
              <a:graphicFrameLocks/>
            </p:cNvGraphicFramePr>
            <p:nvPr/>
          </p:nvGraphicFramePr>
          <p:xfrm>
            <a:off x="1044000" y="4680000"/>
            <a:ext cx="7812000" cy="213360"/>
          </p:xfrm>
          <a:graphic>
            <a:graphicData uri="http://schemas.openxmlformats.org/drawingml/2006/table">
              <a:tbl>
                <a:tblPr/>
                <a:tblGrid>
                  <a:gridCol w="7812000">
                    <a:extLst>
                      <a:ext uri="{9D8B030D-6E8A-4147-A177-3AD203B41FA5}">
                        <a16:colId xmlns:a16="http://schemas.microsoft.com/office/drawing/2014/main" val="20000"/>
                      </a:ext>
                    </a:extLst>
                  </a:gridCol>
                </a:tblGrid>
                <a:tr h="0">
                  <a:tc>
                    <a:txBody>
                      <a:bodyPr/>
                      <a:lstStyle/>
                      <a:p>
                        <a:pPr algn="ctr" fontAlgn="ctr"/>
                        <a:r>
                          <a:rPr lang="en-GB" sz="1400" spc="50" noProof="1"/>
                          <a:t>Sammanfattande resultat</a:t>
                        </a:r>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Gbg fristående</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stadsdelen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Grid>
                  <a:gridCol w="306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540000">
                    <a:extLst>
                      <a:ext uri="{9D8B030D-6E8A-4147-A177-3AD203B41FA5}">
                        <a16:colId xmlns:a16="http://schemas.microsoft.com/office/drawing/2014/main" val="20005"/>
                      </a:ext>
                    </a:extLst>
                  </a:gridCol>
                  <a:gridCol w="540000">
                    <a:extLst>
                      <a:ext uri="{9D8B030D-6E8A-4147-A177-3AD203B41FA5}">
                        <a16:colId xmlns:a16="http://schemas.microsoft.com/office/drawing/2014/main" val="20006"/>
                      </a:ext>
                    </a:extLst>
                  </a:gridCol>
                </a:tblGrid>
                <a:tr h="540000">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0"/>
                    </a:ext>
                  </a:extLst>
                </a:tr>
                <a:tr h="540000">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6.4</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6.5</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5.6</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5.7</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0001"/>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6.3</a:t>
                        </a:r>
                      </a:p>
                    </a:txBody>
                    <a:tcPr marL="72000" marR="72000" marT="0" marB="0" anchor="ctr">
                      <a:lnL>
                        <a:noFill/>
                      </a:lnL>
                      <a:lnR>
                        <a:noFill/>
                      </a:lnR>
                      <a:lnT>
                        <a:noFill/>
                      </a:lnT>
                      <a:lnB>
                        <a:noFill/>
                      </a:lnB>
                    </a:tcPr>
                  </a:tc>
                  <a:tc>
                    <a:txBody>
                      <a:bodyPr/>
                      <a:lstStyle/>
                      <a:p>
                        <a:pPr algn="r" fontAlgn="ctr">
                          <a:defRPr spc="50"/>
                        </a:pPr>
                        <a:r>
                          <a:rPr lang="en-GB" sz="900" spc="50" noProof="1"/>
                          <a:t>6.4</a:t>
                        </a:r>
                      </a:p>
                    </a:txBody>
                    <a:tcPr marL="72000" marR="72000" marT="0" marB="0" anchor="ctr">
                      <a:lnL>
                        <a:noFill/>
                      </a:lnL>
                      <a:lnR>
                        <a:noFill/>
                      </a:lnR>
                      <a:lnT>
                        <a:noFill/>
                      </a:lnT>
                      <a:lnB>
                        <a:noFill/>
                      </a:lnB>
                    </a:tcPr>
                  </a:tc>
                  <a:tc>
                    <a:txBody>
                      <a:bodyPr/>
                      <a:lstStyle/>
                      <a:p>
                        <a:pPr algn="r" fontAlgn="ctr">
                          <a:defRPr spc="50"/>
                        </a:pPr>
                        <a:r>
                          <a:rPr lang="en-GB" sz="900" spc="50" noProof="1"/>
                          <a:t>5.3</a:t>
                        </a:r>
                      </a:p>
                    </a:txBody>
                    <a:tcPr marL="72000" marR="72000" marT="0" marB="0" anchor="ctr">
                      <a:lnL>
                        <a:noFill/>
                      </a:lnL>
                      <a:lnR>
                        <a:noFill/>
                      </a:lnR>
                      <a:lnT>
                        <a:noFill/>
                      </a:lnT>
                      <a:lnB>
                        <a:noFill/>
                      </a:lnB>
                    </a:tcPr>
                  </a:tc>
                  <a:tc>
                    <a:txBody>
                      <a:bodyPr/>
                      <a:lstStyle/>
                      <a:p>
                        <a:pPr algn="r" fontAlgn="ctr">
                          <a:defRPr spc="50"/>
                        </a:pPr>
                        <a:r>
                          <a:rPr lang="en-GB" sz="900" spc="50" noProof="1"/>
                          <a:t>5.5</a:t>
                        </a:r>
                      </a:p>
                    </a:txBody>
                    <a:tcPr marL="72000" marR="72000" marT="0" marB="0" anchor="ctr">
                      <a:lnL>
                        <a:noFill/>
                      </a:lnL>
                      <a:lnR>
                        <a:noFill/>
                      </a:lnR>
                      <a:lnT>
                        <a:noFill/>
                      </a:lnT>
                      <a:lnB>
                        <a:noFill/>
                      </a:lnB>
                    </a:tcPr>
                  </a:tc>
                  <a:extLst>
                    <a:ext uri="{0D108BD9-81ED-4DB2-BD59-A6C34878D82A}">
                      <a16:rowId xmlns:a16="http://schemas.microsoft.com/office/drawing/2014/main" val="10002"/>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6.2</a:t>
                        </a:r>
                      </a:p>
                    </a:txBody>
                    <a:tcPr marL="72000" marR="72000" marT="0" marB="0" anchor="ctr">
                      <a:lnL>
                        <a:noFill/>
                      </a:lnL>
                      <a:lnR>
                        <a:noFill/>
                      </a:lnR>
                      <a:lnT>
                        <a:noFill/>
                      </a:lnT>
                      <a:lnB>
                        <a:noFill/>
                      </a:lnB>
                    </a:tcPr>
                  </a:tc>
                  <a:tc>
                    <a:txBody>
                      <a:bodyPr/>
                      <a:lstStyle/>
                      <a:p>
                        <a:pPr algn="r" fontAlgn="ctr">
                          <a:defRPr spc="50"/>
                        </a:pPr>
                        <a:r>
                          <a:rPr lang="en-GB" sz="900" spc="50" noProof="1"/>
                          <a:t>6.3</a:t>
                        </a:r>
                      </a:p>
                    </a:txBody>
                    <a:tcPr marL="72000" marR="72000" marT="0" marB="0" anchor="ctr">
                      <a:lnL>
                        <a:noFill/>
                      </a:lnL>
                      <a:lnR>
                        <a:noFill/>
                      </a:lnR>
                      <a:lnT>
                        <a:noFill/>
                      </a:lnT>
                      <a:lnB>
                        <a:noFill/>
                      </a:lnB>
                    </a:tcPr>
                  </a:tc>
                  <a:tc>
                    <a:txBody>
                      <a:bodyPr/>
                      <a:lstStyle/>
                      <a:p>
                        <a:pPr algn="r" fontAlgn="ctr">
                          <a:defRPr spc="50"/>
                        </a:pPr>
                        <a:r>
                          <a:rPr lang="en-GB" sz="900" spc="50" noProof="1"/>
                          <a:t>5.3</a:t>
                        </a:r>
                      </a:p>
                    </a:txBody>
                    <a:tcPr marL="72000" marR="72000" marT="0" marB="0" anchor="ctr">
                      <a:lnL>
                        <a:noFill/>
                      </a:lnL>
                      <a:lnR>
                        <a:noFill/>
                      </a:lnR>
                      <a:lnT>
                        <a:noFill/>
                      </a:lnT>
                      <a:lnB>
                        <a:noFill/>
                      </a:lnB>
                    </a:tcPr>
                  </a:tc>
                  <a:tc>
                    <a:txBody>
                      <a:bodyPr/>
                      <a:lstStyle/>
                      <a:p>
                        <a:pPr algn="r" fontAlgn="ctr">
                          <a:defRPr spc="50"/>
                        </a:pPr>
                        <a:r>
                          <a:rPr lang="en-GB" sz="900" spc="50" noProof="1"/>
                          <a:t>5.4</a:t>
                        </a:r>
                      </a:p>
                    </a:txBody>
                    <a:tcPr marL="72000" marR="72000" marT="0" marB="0" anchor="ctr">
                      <a:lnL>
                        <a:noFill/>
                      </a:lnL>
                      <a:lnR>
                        <a:noFill/>
                      </a:lnR>
                      <a:lnT>
                        <a:noFill/>
                      </a:lnT>
                      <a:lnB>
                        <a:noFill/>
                      </a:lnB>
                    </a:tcPr>
                  </a:tc>
                  <a:extLst>
                    <a:ext uri="{0D108BD9-81ED-4DB2-BD59-A6C34878D82A}">
                      <a16:rowId xmlns:a16="http://schemas.microsoft.com/office/drawing/2014/main" val="10003"/>
                    </a:ext>
                  </a:extLst>
                </a:tr>
                <a:tr h="540000">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6.5</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6.4</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5.8</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5.9</a:t>
                        </a:r>
                      </a:p>
                    </a:txBody>
                    <a:tcPr marL="72000" marR="72000" marT="0" marB="0" anchor="ctr">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104" name="Cell_1_4_1_4"/>
            <p:cNvSpPr txBox="1"/>
            <p:nvPr/>
          </p:nvSpPr>
          <p:spPr>
            <a:xfrm>
              <a:off x="666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2016</a:t>
              </a:r>
            </a:p>
          </p:txBody>
        </p:sp>
        <p:sp>
          <p:nvSpPr>
            <p:cNvPr id="105" name="Cell_1_5_1_5"/>
            <p:cNvSpPr txBox="1"/>
            <p:nvPr/>
          </p:nvSpPr>
          <p:spPr>
            <a:xfrm>
              <a:off x="720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2015</a:t>
              </a:r>
            </a:p>
          </p:txBody>
        </p:sp>
        <p:sp>
          <p:nvSpPr>
            <p:cNvPr id="106" name="Cell_1_6_1_6"/>
            <p:cNvSpPr txBox="1"/>
            <p:nvPr/>
          </p:nvSpPr>
          <p:spPr>
            <a:xfrm>
              <a:off x="774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Göteborg</a:t>
              </a:r>
            </a:p>
          </p:txBody>
        </p:sp>
        <p:sp>
          <p:nvSpPr>
            <p:cNvPr id="107" name="Cell_1_7_1_7"/>
            <p:cNvSpPr txBox="1"/>
            <p:nvPr/>
          </p:nvSpPr>
          <p:spPr>
            <a:xfrm>
              <a:off x="828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GR</a:t>
              </a:r>
            </a:p>
          </p:txBody>
        </p:sp>
        <p:sp>
          <p:nvSpPr>
            <p:cNvPr id="201" name="Cell_2_1_2_1"/>
            <p:cNvSpPr txBox="1"/>
            <p:nvPr/>
          </p:nvSpPr>
          <p:spPr>
            <a:xfrm>
              <a:off x="720000" y="183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har möjlighet att utveckla språket</a:t>
              </a:r>
            </a:p>
          </p:txBody>
        </p:sp>
        <p:sp>
          <p:nvSpPr>
            <p:cNvPr id="301" name="Cell_3_1_3_1"/>
            <p:cNvSpPr txBox="1"/>
            <p:nvPr/>
          </p:nvSpPr>
          <p:spPr>
            <a:xfrm>
              <a:off x="720000" y="237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har möjlighet att utveckla förståelse för matematik</a:t>
              </a:r>
            </a:p>
          </p:txBody>
        </p:sp>
        <p:sp>
          <p:nvSpPr>
            <p:cNvPr id="401" name="Cell_4_1_4_1"/>
            <p:cNvSpPr txBox="1"/>
            <p:nvPr/>
          </p:nvSpPr>
          <p:spPr>
            <a:xfrm>
              <a:off x="720000" y="291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får möjlighet att utveckla förståelse för naturvetenskap</a:t>
              </a:r>
            </a:p>
          </p:txBody>
        </p:sp>
        <p:sp>
          <p:nvSpPr>
            <p:cNvPr id="501" name="Cell_5_1_5_1"/>
            <p:cNvSpPr txBox="1"/>
            <p:nvPr/>
          </p:nvSpPr>
          <p:spPr>
            <a:xfrm>
              <a:off x="720000" y="345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Flickor och pojkar har samma möjligheter</a:t>
              </a:r>
            </a:p>
          </p:txBody>
        </p:sp>
        <p:graphicFrame>
          <p:nvGraphicFramePr>
            <p:cNvPr id="3" name="Chart_2_2_2_3"/>
            <p:cNvGraphicFramePr>
              <a:graphicFrameLocks/>
            </p:cNvGraphicFramePr>
            <p:nvPr/>
          </p:nvGraphicFramePr>
          <p:xfrm>
            <a:off x="3780000" y="1836000"/>
            <a:ext cx="2880000" cy="5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3" name="Chart_3_2_3_3"/>
            <p:cNvGraphicFramePr>
              <a:graphicFrameLocks/>
            </p:cNvGraphicFramePr>
            <p:nvPr/>
          </p:nvGraphicFramePr>
          <p:xfrm>
            <a:off x="3780000" y="2376000"/>
            <a:ext cx="2880000" cy="5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4" name="Chart_4_2_4_3"/>
            <p:cNvGraphicFramePr>
              <a:graphicFrameLocks/>
            </p:cNvGraphicFramePr>
            <p:nvPr/>
          </p:nvGraphicFramePr>
          <p:xfrm>
            <a:off x="3780000" y="2916000"/>
            <a:ext cx="2880000" cy="5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005" name="Chart_5_2_5_3"/>
            <p:cNvGraphicFramePr>
              <a:graphicFrameLocks/>
            </p:cNvGraphicFramePr>
            <p:nvPr/>
          </p:nvGraphicFramePr>
          <p:xfrm>
            <a:off x="3780000" y="3456000"/>
            <a:ext cx="2880000" cy="2700000"/>
          </p:xfrm>
          <a:graphic>
            <a:graphicData uri="http://schemas.openxmlformats.org/drawingml/2006/chart">
              <c:chart xmlns:c="http://schemas.openxmlformats.org/drawingml/2006/chart" xmlns:r="http://schemas.openxmlformats.org/officeDocument/2006/relationships" r:id="rId5"/>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Id6"/>
            <a:stretch>
              <a:fillRect/>
            </a:stretch>
          </p:blipFill>
          <p:spPr>
            <a:xfrm>
              <a:off x="3713020" y="1644568"/>
              <a:ext cx="2637744" cy="196125"/>
            </a:xfrm>
            <a:prstGeom prst="rect">
              <a:avLst/>
            </a:prstGeom>
          </p:spPr>
        </p:pic>
        <p:pic>
          <p:nvPicPr>
            <p:cNvPr id="5" name="Bildobjekt 4"/>
            <p:cNvPicPr>
              <a:picLocks noChangeAspect="1"/>
            </p:cNvPicPr>
            <p:nvPr/>
          </p:nvPicPr>
          <p:blipFill>
            <a:blip r:embed="rId7"/>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stadsdelens resultat uppdelat per enhet.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Grid>
                  <a:gridCol w="1440000">
                    <a:extLst>
                      <a:ext uri="{9D8B030D-6E8A-4147-A177-3AD203B41FA5}">
                        <a16:colId xmlns:a16="http://schemas.microsoft.com/office/drawing/2014/main" val="20000"/>
                      </a:ext>
                    </a:extLst>
                  </a:gridCol>
                  <a:gridCol w="1296000">
                    <a:extLst>
                      <a:ext uri="{9D8B030D-6E8A-4147-A177-3AD203B41FA5}">
                        <a16:colId xmlns:a16="http://schemas.microsoft.com/office/drawing/2014/main" val="20001"/>
                      </a:ext>
                    </a:extLst>
                  </a:gridCol>
                  <a:gridCol w="1296000">
                    <a:extLst>
                      <a:ext uri="{9D8B030D-6E8A-4147-A177-3AD203B41FA5}">
                        <a16:colId xmlns:a16="http://schemas.microsoft.com/office/drawing/2014/main" val="20002"/>
                      </a:ext>
                    </a:extLst>
                  </a:gridCol>
                  <a:gridCol w="1296000">
                    <a:extLst>
                      <a:ext uri="{9D8B030D-6E8A-4147-A177-3AD203B41FA5}">
                        <a16:colId xmlns:a16="http://schemas.microsoft.com/office/drawing/2014/main" val="20003"/>
                      </a:ext>
                    </a:extLst>
                  </a:gridCol>
                  <a:gridCol w="1296000">
                    <a:extLst>
                      <a:ext uri="{9D8B030D-6E8A-4147-A177-3AD203B41FA5}">
                        <a16:colId xmlns:a16="http://schemas.microsoft.com/office/drawing/2014/main" val="20004"/>
                      </a:ext>
                    </a:extLst>
                  </a:gridCol>
                  <a:gridCol w="1296000">
                    <a:extLst>
                      <a:ext uri="{9D8B030D-6E8A-4147-A177-3AD203B41FA5}">
                        <a16:colId xmlns:a16="http://schemas.microsoft.com/office/drawing/2014/main" val="20005"/>
                      </a:ext>
                    </a:extLst>
                  </a:gridCol>
                  <a:gridCol w="1296000">
                    <a:extLst>
                      <a:ext uri="{9D8B030D-6E8A-4147-A177-3AD203B41FA5}">
                        <a16:colId xmlns:a16="http://schemas.microsoft.com/office/drawing/2014/main" val="20006"/>
                      </a:ext>
                    </a:extLst>
                  </a:gridCol>
                </a:tblGrid>
                <a:tr h="100000">
                  <a:tc>
                    <a:txBody>
                      <a:bodyPr/>
                      <a:lstStyle/>
                      <a:p>
                        <a:pPr algn="l" fontAlgn="t">
                          <a:defRPr spc="50"/>
                        </a:pPr>
                        <a:endParaRPr sz="1000" dirty="0"/>
                      </a:p>
                    </a:txBody>
                    <a:tcPr marL="72000" marR="72000" marT="36000" marB="36000">
                      <a:lnL w="6350">
                        <a:solidFill>
                          <a:schemeClr val="tx2">
                            <a:lumMod val="447059"/>
                          </a:schemeClr>
                        </a:solidFill>
                        <a:prstDash val="solid"/>
                        <a:round/>
                        <a:headEnd type="none" w="med" len="med"/>
                        <a:tailEnd type="none" w="med" len="med"/>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TRYGGHET OCH GEMENSKAP</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INFORMATION OCH INFLYTANDE</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FÖRUTSÄTTNINGAR</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PEDAGOGIK</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KONTINUITET</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endParaRPr sz="1000" dirty="0"/>
                      </a:p>
                    </a:txBody>
                    <a:tcPr marL="72000" marR="72000" marT="36000" marB="36000">
                      <a:lnL>
                        <a:noFill/>
                      </a:lnL>
                      <a:lnR w="6350">
                        <a:solidFill>
                          <a:schemeClr val="tx2">
                            <a:lumMod val="447059"/>
                          </a:schemeClr>
                        </a:solidFill>
                        <a:prstDash val="solid"/>
                        <a:round/>
                        <a:headEnd type="none" w="med" len="med"/>
                        <a:tailEnd type="none" w="med" len="med"/>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extLst>
                    <a:ext uri="{0D108BD9-81ED-4DB2-BD59-A6C34878D82A}">
                      <a16:rowId xmlns:a16="http://schemas.microsoft.com/office/drawing/2014/main" val="10000"/>
                    </a:ext>
                  </a:extLst>
                </a:tr>
                <a:tr h="100000">
                  <a:tc>
                    <a:txBody>
                      <a:bodyPr/>
                      <a:lstStyle/>
                      <a:p>
                        <a:pPr algn="l" fontAlgn="ctr">
                          <a:defRPr spc="50"/>
                        </a:pPr>
                        <a:r>
                          <a:rPr lang="en-GB" sz="900" b="1" spc="50" noProof="1"/>
                          <a:t>Gbg fristående</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b="1" spc="50" noProof="1"/>
                          <a:t>6.5</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b="1" spc="50" noProof="1"/>
                          <a:t>6.3</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b="1" spc="50" noProof="1"/>
                          <a:t>6.4</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b="1" spc="50" noProof="1"/>
                          <a:t>6.3</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b="1" spc="50" noProof="1"/>
                          <a:t>6.5</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w="6350">
                        <a:solidFill>
                          <a:schemeClr val="tx2">
                            <a:lumMod val="447059"/>
                          </a:schemeClr>
                        </a:solidFill>
                        <a:prstDash val="solid"/>
                        <a:round/>
                        <a:headEnd type="none" w="med" len="med"/>
                        <a:tailEnd type="none" w="med" len="med"/>
                      </a:lnT>
                      <a:lnB>
                        <a:noFill/>
                      </a:lnB>
                    </a:tcPr>
                  </a:tc>
                  <a:extLst>
                    <a:ext uri="{0D108BD9-81ED-4DB2-BD59-A6C34878D82A}">
                      <a16:rowId xmlns:a16="http://schemas.microsoft.com/office/drawing/2014/main" val="10001"/>
                    </a:ext>
                  </a:extLst>
                </a:tr>
                <a:tr h="100000">
                  <a:tc>
                    <a:txBody>
                      <a:bodyPr/>
                      <a:lstStyle/>
                      <a:p>
                        <a:pPr algn="l" fontAlgn="ctr">
                          <a:defRPr spc="50"/>
                        </a:pPr>
                        <a:r>
                          <a:rPr lang="en-GB" sz="900" spc="50" noProof="1"/>
                          <a:t>Förskolan Explorama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6.0</a:t>
                        </a:r>
                      </a:p>
                    </a:txBody>
                    <a:tcPr marL="72000" marR="72000" marT="36000" marB="36000" anchor="ctr">
                      <a:lnL>
                        <a:noFill/>
                      </a:lnL>
                      <a:lnR>
                        <a:noFill/>
                      </a:lnR>
                      <a:lnT>
                        <a:noFill/>
                      </a:lnT>
                      <a:lnB>
                        <a:noFill/>
                      </a:lnB>
                    </a:tcPr>
                  </a:tc>
                  <a:tc>
                    <a:txBody>
                      <a:bodyPr/>
                      <a:lstStyle/>
                      <a:p>
                        <a:pPr algn="r" fontAlgn="ctr">
                          <a:defRPr spc="50"/>
                        </a:pPr>
                        <a:r>
                          <a:rPr lang="en-GB" sz="900" spc="50" noProof="1"/>
                          <a:t>5.6</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6.0</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00000">
                  <a:tc>
                    <a:txBody>
                      <a:bodyPr/>
                      <a:lstStyle/>
                      <a:p>
                        <a:pPr algn="l" fontAlgn="ctr">
                          <a:defRPr spc="50"/>
                        </a:pPr>
                        <a:r>
                          <a:rPr lang="en-GB" sz="900" spc="50" noProof="1"/>
                          <a:t>Förskolan Fyren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6.1</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00000">
                  <a:tc>
                    <a:txBody>
                      <a:bodyPr/>
                      <a:lstStyle/>
                      <a:p>
                        <a:pPr algn="l" fontAlgn="ctr">
                          <a:defRPr spc="50"/>
                        </a:pPr>
                        <a:r>
                          <a:rPr lang="en-GB" sz="900" spc="50" noProof="1"/>
                          <a:t>Förskolan Hjuviks Fyr</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00000">
                  <a:tc>
                    <a:txBody>
                      <a:bodyPr/>
                      <a:lstStyle/>
                      <a:p>
                        <a:pPr algn="l" fontAlgn="ctr">
                          <a:defRPr spc="50"/>
                        </a:pPr>
                        <a:r>
                          <a:rPr lang="en-GB" sz="900" spc="50" noProof="1"/>
                          <a:t>Förskolan Ljuset, skolspåret 5-7, 424 31 Angered</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5.5</a:t>
                        </a:r>
                      </a:p>
                    </a:txBody>
                    <a:tcPr marL="72000" marR="72000" marT="36000" marB="36000" anchor="ctr">
                      <a:lnL>
                        <a:noFill/>
                      </a:lnL>
                      <a:lnR>
                        <a:noFill/>
                      </a:lnR>
                      <a:lnT>
                        <a:noFill/>
                      </a:lnT>
                      <a:lnB>
                        <a:noFill/>
                      </a:lnB>
                    </a:tcPr>
                  </a:tc>
                  <a:tc>
                    <a:txBody>
                      <a:bodyPr/>
                      <a:lstStyle/>
                      <a:p>
                        <a:pPr algn="r" fontAlgn="ctr">
                          <a:defRPr spc="50"/>
                        </a:pPr>
                        <a:r>
                          <a:rPr lang="en-GB" sz="900" spc="50" noProof="1"/>
                          <a:t>5.1</a:t>
                        </a:r>
                      </a:p>
                    </a:txBody>
                    <a:tcPr marL="72000" marR="72000" marT="36000" marB="36000" anchor="ctr">
                      <a:lnL>
                        <a:noFill/>
                      </a:lnL>
                      <a:lnR>
                        <a:noFill/>
                      </a:lnR>
                      <a:lnT>
                        <a:noFill/>
                      </a:lnT>
                      <a:lnB>
                        <a:noFill/>
                      </a:lnB>
                    </a:tcPr>
                  </a:tc>
                  <a:tc>
                    <a:txBody>
                      <a:bodyPr/>
                      <a:lstStyle/>
                      <a:p>
                        <a:pPr algn="r" fontAlgn="ctr">
                          <a:defRPr spc="50"/>
                        </a:pPr>
                        <a:r>
                          <a:rPr lang="en-GB" sz="900" spc="50" noProof="1"/>
                          <a:t>5.6</a:t>
                        </a:r>
                      </a:p>
                    </a:txBody>
                    <a:tcPr marL="72000" marR="72000" marT="36000" marB="36000" anchor="ctr">
                      <a:lnL>
                        <a:noFill/>
                      </a:lnL>
                      <a:lnR>
                        <a:noFill/>
                      </a:lnR>
                      <a:lnT>
                        <a:noFill/>
                      </a:lnT>
                      <a:lnB>
                        <a:noFill/>
                      </a:lnB>
                    </a:tcPr>
                  </a:tc>
                  <a:tc>
                    <a:txBody>
                      <a:bodyPr/>
                      <a:lstStyle/>
                      <a:p>
                        <a:pPr algn="r" fontAlgn="ctr">
                          <a:defRPr spc="50"/>
                        </a:pPr>
                        <a:r>
                          <a:rPr lang="en-GB" sz="900" spc="50" noProof="1"/>
                          <a:t>5.1</a:t>
                        </a:r>
                      </a:p>
                    </a:txBody>
                    <a:tcPr marL="72000" marR="72000" marT="36000" marB="36000" anchor="ctr">
                      <a:lnL>
                        <a:noFill/>
                      </a:lnL>
                      <a:lnR>
                        <a:noFill/>
                      </a:lnR>
                      <a:lnT>
                        <a:noFill/>
                      </a:lnT>
                      <a:lnB>
                        <a:noFill/>
                      </a:lnB>
                    </a:tcPr>
                  </a:tc>
                  <a:tc>
                    <a:txBody>
                      <a:bodyPr/>
                      <a:lstStyle/>
                      <a:p>
                        <a:pPr algn="r" fontAlgn="ctr">
                          <a:defRPr spc="50"/>
                        </a:pPr>
                        <a:r>
                          <a:rPr lang="en-GB" sz="900" spc="50" noProof="1"/>
                          <a:t>6.0</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00000">
                  <a:tc>
                    <a:txBody>
                      <a:bodyPr/>
                      <a:lstStyle/>
                      <a:p>
                        <a:pPr algn="l" fontAlgn="ctr">
                          <a:defRPr spc="50"/>
                        </a:pPr>
                        <a:r>
                          <a:rPr lang="en-GB" sz="900" spc="50" noProof="1"/>
                          <a:t>Förskolan Pärlan Näsets församling</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00000">
                  <a:tc>
                    <a:txBody>
                      <a:bodyPr/>
                      <a:lstStyle/>
                      <a:p>
                        <a:pPr algn="l" fontAlgn="ctr">
                          <a:defRPr spc="50"/>
                        </a:pPr>
                        <a:r>
                          <a:rPr lang="en-GB" sz="900" spc="50" noProof="1"/>
                          <a:t>Förskolan Saltkråkan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5.8</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00000">
                  <a:tc>
                    <a:txBody>
                      <a:bodyPr/>
                      <a:lstStyle/>
                      <a:p>
                        <a:pPr algn="l" fontAlgn="ctr">
                          <a:defRPr spc="50"/>
                        </a:pPr>
                        <a:r>
                          <a:rPr lang="en-GB" sz="900" spc="50" noProof="1"/>
                          <a:t>Förskolan Stegen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5.6</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5.6</a:t>
                        </a:r>
                      </a:p>
                    </a:txBody>
                    <a:tcPr marL="72000" marR="72000" marT="36000" marB="36000" anchor="ctr">
                      <a:lnL>
                        <a:noFill/>
                      </a:lnL>
                      <a:lnR>
                        <a:noFill/>
                      </a:lnR>
                      <a:lnT>
                        <a:noFill/>
                      </a:lnT>
                      <a:lnB>
                        <a:noFill/>
                      </a:lnB>
                    </a:tcPr>
                  </a:tc>
                  <a:tc>
                    <a:txBody>
                      <a:bodyPr/>
                      <a:lstStyle/>
                      <a:p>
                        <a:pPr algn="r" fontAlgn="ctr">
                          <a:defRPr spc="50"/>
                        </a:pPr>
                        <a:r>
                          <a:rPr lang="en-GB" sz="900" spc="50" noProof="1"/>
                          <a:t>5.8</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100000">
                  <a:tc>
                    <a:txBody>
                      <a:bodyPr/>
                      <a:lstStyle/>
                      <a:p>
                        <a:pPr algn="l" fontAlgn="ctr">
                          <a:defRPr spc="50"/>
                        </a:pPr>
                        <a:r>
                          <a:rPr lang="en-GB" sz="900" spc="50" noProof="1"/>
                          <a:t>föräldrakooperativa förskolan Giraffen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6.1</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100000">
                  <a:tc>
                    <a:txBody>
                      <a:bodyPr/>
                      <a:lstStyle/>
                      <a:p>
                        <a:pPr algn="l" fontAlgn="ctr">
                          <a:defRPr spc="50"/>
                        </a:pPr>
                        <a:r>
                          <a:rPr lang="en-GB" sz="900" spc="50" noProof="1"/>
                          <a:t>Föräldrakooperativet Barnviken Sjöhästen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100000">
                  <a:tc>
                    <a:txBody>
                      <a:bodyPr/>
                      <a:lstStyle/>
                      <a:p>
                        <a:pPr algn="l" fontAlgn="ctr">
                          <a:defRPr spc="50"/>
                        </a:pPr>
                        <a:r>
                          <a:rPr lang="en-GB" sz="900" spc="50" noProof="1"/>
                          <a:t>Föräldrakooperativet Con Brio</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6.0</a:t>
                        </a:r>
                      </a:p>
                    </a:txBody>
                    <a:tcPr marL="72000" marR="72000" marT="36000" marB="36000" anchor="ctr">
                      <a:lnL>
                        <a:noFill/>
                      </a:lnL>
                      <a:lnR>
                        <a:noFill/>
                      </a:lnR>
                      <a:lnT>
                        <a:noFill/>
                      </a:lnT>
                      <a:lnB>
                        <a:noFill/>
                      </a:lnB>
                    </a:tcPr>
                  </a:tc>
                  <a:tc>
                    <a:txBody>
                      <a:bodyPr/>
                      <a:lstStyle/>
                      <a:p>
                        <a:pPr algn="r" fontAlgn="ctr">
                          <a:defRPr spc="50"/>
                        </a:pPr>
                        <a:r>
                          <a:rPr lang="en-GB" sz="900" spc="50" noProof="1"/>
                          <a:t>5.6</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100000">
                  <a:tc>
                    <a:txBody>
                      <a:bodyPr/>
                      <a:lstStyle/>
                      <a:p>
                        <a:pPr algn="l" fontAlgn="ctr">
                          <a:defRPr spc="50"/>
                        </a:pPr>
                        <a:r>
                          <a:rPr lang="en-GB" sz="900" spc="50" noProof="1"/>
                          <a:t>Föräldrakooperativet Fjällstugan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6.4</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6.5</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6.3</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6.2</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5.8</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w="6350">
                        <a:solidFill>
                          <a:schemeClr val="tx2">
                            <a:lumMod val="447059"/>
                          </a:schemeClr>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stadsdelens resultat uppdelat per enhet.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Grid>
                  <a:gridCol w="1440000">
                    <a:extLst>
                      <a:ext uri="{9D8B030D-6E8A-4147-A177-3AD203B41FA5}">
                        <a16:colId xmlns:a16="http://schemas.microsoft.com/office/drawing/2014/main" val="20000"/>
                      </a:ext>
                    </a:extLst>
                  </a:gridCol>
                  <a:gridCol w="1296000">
                    <a:extLst>
                      <a:ext uri="{9D8B030D-6E8A-4147-A177-3AD203B41FA5}">
                        <a16:colId xmlns:a16="http://schemas.microsoft.com/office/drawing/2014/main" val="20001"/>
                      </a:ext>
                    </a:extLst>
                  </a:gridCol>
                  <a:gridCol w="1296000">
                    <a:extLst>
                      <a:ext uri="{9D8B030D-6E8A-4147-A177-3AD203B41FA5}">
                        <a16:colId xmlns:a16="http://schemas.microsoft.com/office/drawing/2014/main" val="20002"/>
                      </a:ext>
                    </a:extLst>
                  </a:gridCol>
                  <a:gridCol w="1296000">
                    <a:extLst>
                      <a:ext uri="{9D8B030D-6E8A-4147-A177-3AD203B41FA5}">
                        <a16:colId xmlns:a16="http://schemas.microsoft.com/office/drawing/2014/main" val="20003"/>
                      </a:ext>
                    </a:extLst>
                  </a:gridCol>
                  <a:gridCol w="1296000">
                    <a:extLst>
                      <a:ext uri="{9D8B030D-6E8A-4147-A177-3AD203B41FA5}">
                        <a16:colId xmlns:a16="http://schemas.microsoft.com/office/drawing/2014/main" val="20004"/>
                      </a:ext>
                    </a:extLst>
                  </a:gridCol>
                  <a:gridCol w="1296000">
                    <a:extLst>
                      <a:ext uri="{9D8B030D-6E8A-4147-A177-3AD203B41FA5}">
                        <a16:colId xmlns:a16="http://schemas.microsoft.com/office/drawing/2014/main" val="20005"/>
                      </a:ext>
                    </a:extLst>
                  </a:gridCol>
                  <a:gridCol w="1296000">
                    <a:extLst>
                      <a:ext uri="{9D8B030D-6E8A-4147-A177-3AD203B41FA5}">
                        <a16:colId xmlns:a16="http://schemas.microsoft.com/office/drawing/2014/main" val="20006"/>
                      </a:ext>
                    </a:extLst>
                  </a:gridCol>
                </a:tblGrid>
                <a:tr h="100000">
                  <a:tc>
                    <a:txBody>
                      <a:bodyPr/>
                      <a:lstStyle/>
                      <a:p>
                        <a:pPr algn="l" fontAlgn="t">
                          <a:defRPr spc="50"/>
                        </a:pPr>
                        <a:endParaRPr sz="1000" dirty="0"/>
                      </a:p>
                    </a:txBody>
                    <a:tcPr marL="72000" marR="72000" marT="36000" marB="36000">
                      <a:lnL w="6350">
                        <a:solidFill>
                          <a:schemeClr val="tx2">
                            <a:lumMod val="447059"/>
                          </a:schemeClr>
                        </a:solidFill>
                        <a:prstDash val="solid"/>
                        <a:round/>
                        <a:headEnd type="none" w="med" len="med"/>
                        <a:tailEnd type="none" w="med" len="med"/>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TRYGGHET OCH GEMENSKAP</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INFORMATION OCH INFLYTANDE</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FÖRUTSÄTTNINGAR</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PEDAGOGIK</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KONTINUITET</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endParaRPr sz="1000" dirty="0"/>
                      </a:p>
                    </a:txBody>
                    <a:tcPr marL="72000" marR="72000" marT="36000" marB="36000">
                      <a:lnL>
                        <a:noFill/>
                      </a:lnL>
                      <a:lnR w="6350">
                        <a:solidFill>
                          <a:schemeClr val="tx2">
                            <a:lumMod val="447059"/>
                          </a:schemeClr>
                        </a:solidFill>
                        <a:prstDash val="solid"/>
                        <a:round/>
                        <a:headEnd type="none" w="med" len="med"/>
                        <a:tailEnd type="none" w="med" len="med"/>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extLst>
                    <a:ext uri="{0D108BD9-81ED-4DB2-BD59-A6C34878D82A}">
                      <a16:rowId xmlns:a16="http://schemas.microsoft.com/office/drawing/2014/main" val="10000"/>
                    </a:ext>
                  </a:extLst>
                </a:tr>
                <a:tr h="100000">
                  <a:tc>
                    <a:txBody>
                      <a:bodyPr/>
                      <a:lstStyle/>
                      <a:p>
                        <a:pPr algn="l" fontAlgn="ctr">
                          <a:defRPr spc="50"/>
                        </a:pPr>
                        <a:r>
                          <a:rPr lang="en-GB" sz="900" spc="50" noProof="1"/>
                          <a:t>Föräldrakooperativet Illbattingen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6.1</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6.3</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6.0</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6.1</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6.0</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w="6350">
                        <a:solidFill>
                          <a:schemeClr val="tx2">
                            <a:lumMod val="447059"/>
                          </a:schemeClr>
                        </a:solidFill>
                        <a:prstDash val="solid"/>
                        <a:round/>
                        <a:headEnd type="none" w="med" len="med"/>
                        <a:tailEnd type="none" w="med" len="med"/>
                      </a:lnT>
                      <a:lnB>
                        <a:noFill/>
                      </a:lnB>
                    </a:tcPr>
                  </a:tc>
                  <a:extLst>
                    <a:ext uri="{0D108BD9-81ED-4DB2-BD59-A6C34878D82A}">
                      <a16:rowId xmlns:a16="http://schemas.microsoft.com/office/drawing/2014/main" val="10001"/>
                    </a:ext>
                  </a:extLst>
                </a:tr>
                <a:tr h="100000">
                  <a:tc>
                    <a:txBody>
                      <a:bodyPr/>
                      <a:lstStyle/>
                      <a:p>
                        <a:pPr algn="l" fontAlgn="ctr">
                          <a:defRPr spc="50"/>
                        </a:pPr>
                        <a:r>
                          <a:rPr lang="en-GB" sz="900" spc="50" noProof="1"/>
                          <a:t>Föräldrakooperativet Johannesgården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00000">
                  <a:tc>
                    <a:txBody>
                      <a:bodyPr/>
                      <a:lstStyle/>
                      <a:p>
                        <a:pPr algn="l" fontAlgn="ctr">
                          <a:defRPr spc="50"/>
                        </a:pPr>
                        <a:r>
                          <a:rPr lang="en-GB" sz="900" spc="50" noProof="1"/>
                          <a:t>Föräldrakooperativet Kastanjen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6.0</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00000">
                  <a:tc>
                    <a:txBody>
                      <a:bodyPr/>
                      <a:lstStyle/>
                      <a:p>
                        <a:pPr algn="l" fontAlgn="ctr">
                          <a:defRPr spc="50"/>
                        </a:pPr>
                        <a:r>
                          <a:rPr lang="en-GB" sz="900" spc="50" noProof="1"/>
                          <a:t>Föräldrakooperativet Måsen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5.7</a:t>
                        </a:r>
                      </a:p>
                    </a:txBody>
                    <a:tcPr marL="72000" marR="72000" marT="36000" marB="36000" anchor="ctr">
                      <a:lnL>
                        <a:noFill/>
                      </a:lnL>
                      <a:lnR>
                        <a:noFill/>
                      </a:lnR>
                      <a:lnT>
                        <a:noFill/>
                      </a:lnT>
                      <a:lnB>
                        <a:noFill/>
                      </a:lnB>
                    </a:tcPr>
                  </a:tc>
                  <a:tc>
                    <a:txBody>
                      <a:bodyPr/>
                      <a:lstStyle/>
                      <a:p>
                        <a:pPr algn="r" fontAlgn="ctr">
                          <a:defRPr spc="50"/>
                        </a:pPr>
                        <a:r>
                          <a:rPr lang="en-GB" sz="900" spc="50" noProof="1"/>
                          <a:t>5.8</a:t>
                        </a:r>
                      </a:p>
                    </a:txBody>
                    <a:tcPr marL="72000" marR="72000" marT="36000" marB="36000" anchor="ctr">
                      <a:lnL>
                        <a:noFill/>
                      </a:lnL>
                      <a:lnR>
                        <a:noFill/>
                      </a:lnR>
                      <a:lnT>
                        <a:noFill/>
                      </a:lnT>
                      <a:lnB>
                        <a:noFill/>
                      </a:lnB>
                    </a:tcPr>
                  </a:tc>
                  <a:tc>
                    <a:txBody>
                      <a:bodyPr/>
                      <a:lstStyle/>
                      <a:p>
                        <a:pPr algn="r" fontAlgn="ctr">
                          <a:defRPr spc="50"/>
                        </a:pPr>
                        <a:r>
                          <a:rPr lang="en-GB" sz="900" spc="50" noProof="1"/>
                          <a:t>5.8</a:t>
                        </a:r>
                      </a:p>
                    </a:txBody>
                    <a:tcPr marL="72000" marR="72000" marT="36000" marB="36000" anchor="ctr">
                      <a:lnL>
                        <a:noFill/>
                      </a:lnL>
                      <a:lnR>
                        <a:noFill/>
                      </a:lnR>
                      <a:lnT>
                        <a:noFill/>
                      </a:lnT>
                      <a:lnB>
                        <a:noFill/>
                      </a:lnB>
                    </a:tcPr>
                  </a:tc>
                  <a:tc>
                    <a:txBody>
                      <a:bodyPr/>
                      <a:lstStyle/>
                      <a:p>
                        <a:pPr algn="r" fontAlgn="ctr">
                          <a:defRPr spc="50"/>
                        </a:pPr>
                        <a:r>
                          <a:rPr lang="en-GB" sz="900" spc="50" noProof="1"/>
                          <a:t>3.8</a:t>
                        </a:r>
                      </a:p>
                    </a:txBody>
                    <a:tcPr marL="72000" marR="72000" marT="36000" marB="36000" anchor="ctr">
                      <a:lnL>
                        <a:noFill/>
                      </a:lnL>
                      <a:lnR>
                        <a:noFill/>
                      </a:lnR>
                      <a:lnT>
                        <a:noFill/>
                      </a:lnT>
                      <a:lnB>
                        <a:noFill/>
                      </a:lnB>
                    </a:tcPr>
                  </a:tc>
                  <a:tc>
                    <a:txBody>
                      <a:bodyPr/>
                      <a:lstStyle/>
                      <a:p>
                        <a:pPr algn="r" fontAlgn="ctr">
                          <a:defRPr spc="50"/>
                        </a:pPr>
                        <a:r>
                          <a:rPr lang="en-GB" sz="900" spc="50" noProof="1"/>
                          <a:t>5.6</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00000">
                  <a:tc>
                    <a:txBody>
                      <a:bodyPr/>
                      <a:lstStyle/>
                      <a:p>
                        <a:pPr algn="l" fontAlgn="ctr">
                          <a:defRPr spc="50"/>
                        </a:pPr>
                        <a:r>
                          <a:rPr lang="en-GB" sz="900" spc="50" noProof="1"/>
                          <a:t>Föräldrakooperativet Sagolunden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6.1</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00000">
                  <a:tc>
                    <a:txBody>
                      <a:bodyPr/>
                      <a:lstStyle/>
                      <a:p>
                        <a:pPr algn="l" fontAlgn="ctr">
                          <a:defRPr spc="50"/>
                        </a:pPr>
                        <a:r>
                          <a:rPr lang="en-GB" sz="900" spc="50" noProof="1"/>
                          <a:t>Föräldrakooperativet Skeppsskorporna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6.1</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00000">
                  <a:tc>
                    <a:txBody>
                      <a:bodyPr/>
                      <a:lstStyle/>
                      <a:p>
                        <a:pPr algn="l" fontAlgn="ctr">
                          <a:defRPr spc="50"/>
                        </a:pPr>
                        <a:r>
                          <a:rPr lang="en-GB" sz="900" spc="50" noProof="1"/>
                          <a:t>Föräldrakooperativet Småtrollen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00000">
                  <a:tc>
                    <a:txBody>
                      <a:bodyPr/>
                      <a:lstStyle/>
                      <a:p>
                        <a:pPr algn="l" fontAlgn="ctr">
                          <a:defRPr spc="50"/>
                        </a:pPr>
                        <a:r>
                          <a:rPr lang="en-GB" sz="900" spc="50" noProof="1"/>
                          <a:t>Föräldrarkooperativet Lönnen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7.0</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8"/>
                    </a:ext>
                  </a:extLst>
                </a:tr>
                <a:tr h="100000">
                  <a:tc>
                    <a:txBody>
                      <a:bodyPr/>
                      <a:lstStyle/>
                      <a:p>
                        <a:pPr algn="l" fontAlgn="ctr">
                          <a:defRPr spc="50"/>
                        </a:pPr>
                        <a:r>
                          <a:rPr lang="en-GB" sz="900" spc="50" noProof="1"/>
                          <a:t>Kattfoten</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5.8</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9"/>
                    </a:ext>
                  </a:extLst>
                </a:tr>
                <a:tr h="100000">
                  <a:tc>
                    <a:txBody>
                      <a:bodyPr/>
                      <a:lstStyle/>
                      <a:p>
                        <a:pPr algn="l" fontAlgn="ctr">
                          <a:defRPr spc="50"/>
                        </a:pPr>
                        <a:r>
                          <a:rPr lang="en-GB" sz="900" spc="50" noProof="1"/>
                          <a:t>Montessori förskolan Villa Villekulla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10"/>
                    </a:ext>
                  </a:extLst>
                </a:tr>
                <a:tr h="100000">
                  <a:tc>
                    <a:txBody>
                      <a:bodyPr/>
                      <a:lstStyle/>
                      <a:p>
                        <a:pPr algn="l" fontAlgn="ctr">
                          <a:defRPr spc="50"/>
                        </a:pPr>
                        <a:r>
                          <a:rPr lang="en-GB" sz="900" spc="50" noProof="1"/>
                          <a:t>Montessoriföreningen Maria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5.9</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5.9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11"/>
                    </a:ext>
                  </a:extLst>
                </a:tr>
                <a:tr h="100000">
                  <a:tc>
                    <a:txBody>
                      <a:bodyPr/>
                      <a:lstStyle/>
                      <a:p>
                        <a:pPr algn="l" fontAlgn="ctr">
                          <a:defRPr spc="50"/>
                        </a:pPr>
                        <a:r>
                          <a:rPr lang="en-GB" sz="900" spc="50" noProof="1"/>
                          <a:t>Montessoriförskolan Barnens Hus</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7.0</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6.8</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6.8</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6.8</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7.0</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w="6350">
                        <a:solidFill>
                          <a:schemeClr val="tx2">
                            <a:lumMod val="447059"/>
                          </a:schemeClr>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stadsdelens resultat uppdelat per enhet.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Grid>
                  <a:gridCol w="1440000">
                    <a:extLst>
                      <a:ext uri="{9D8B030D-6E8A-4147-A177-3AD203B41FA5}">
                        <a16:colId xmlns:a16="http://schemas.microsoft.com/office/drawing/2014/main" val="20000"/>
                      </a:ext>
                    </a:extLst>
                  </a:gridCol>
                  <a:gridCol w="1296000">
                    <a:extLst>
                      <a:ext uri="{9D8B030D-6E8A-4147-A177-3AD203B41FA5}">
                        <a16:colId xmlns:a16="http://schemas.microsoft.com/office/drawing/2014/main" val="20001"/>
                      </a:ext>
                    </a:extLst>
                  </a:gridCol>
                  <a:gridCol w="1296000">
                    <a:extLst>
                      <a:ext uri="{9D8B030D-6E8A-4147-A177-3AD203B41FA5}">
                        <a16:colId xmlns:a16="http://schemas.microsoft.com/office/drawing/2014/main" val="20002"/>
                      </a:ext>
                    </a:extLst>
                  </a:gridCol>
                  <a:gridCol w="1296000">
                    <a:extLst>
                      <a:ext uri="{9D8B030D-6E8A-4147-A177-3AD203B41FA5}">
                        <a16:colId xmlns:a16="http://schemas.microsoft.com/office/drawing/2014/main" val="20003"/>
                      </a:ext>
                    </a:extLst>
                  </a:gridCol>
                  <a:gridCol w="1296000">
                    <a:extLst>
                      <a:ext uri="{9D8B030D-6E8A-4147-A177-3AD203B41FA5}">
                        <a16:colId xmlns:a16="http://schemas.microsoft.com/office/drawing/2014/main" val="20004"/>
                      </a:ext>
                    </a:extLst>
                  </a:gridCol>
                  <a:gridCol w="1296000">
                    <a:extLst>
                      <a:ext uri="{9D8B030D-6E8A-4147-A177-3AD203B41FA5}">
                        <a16:colId xmlns:a16="http://schemas.microsoft.com/office/drawing/2014/main" val="20005"/>
                      </a:ext>
                    </a:extLst>
                  </a:gridCol>
                  <a:gridCol w="1296000">
                    <a:extLst>
                      <a:ext uri="{9D8B030D-6E8A-4147-A177-3AD203B41FA5}">
                        <a16:colId xmlns:a16="http://schemas.microsoft.com/office/drawing/2014/main" val="20006"/>
                      </a:ext>
                    </a:extLst>
                  </a:gridCol>
                </a:tblGrid>
                <a:tr h="100000">
                  <a:tc>
                    <a:txBody>
                      <a:bodyPr/>
                      <a:lstStyle/>
                      <a:p>
                        <a:pPr algn="l" fontAlgn="t">
                          <a:defRPr spc="50"/>
                        </a:pPr>
                        <a:endParaRPr sz="1000" dirty="0"/>
                      </a:p>
                    </a:txBody>
                    <a:tcPr marL="72000" marR="72000" marT="36000" marB="36000">
                      <a:lnL w="6350">
                        <a:solidFill>
                          <a:schemeClr val="tx2">
                            <a:lumMod val="447059"/>
                          </a:schemeClr>
                        </a:solidFill>
                        <a:prstDash val="solid"/>
                        <a:round/>
                        <a:headEnd type="none" w="med" len="med"/>
                        <a:tailEnd type="none" w="med" len="med"/>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TRYGGHET OCH GEMENSKAP</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INFORMATION OCH INFLYTANDE</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FÖRUTSÄTTNINGAR</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PEDAGOGIK</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r>
                          <a:rPr lang="en-GB" sz="1000" spc="50" noProof="1"/>
                          <a:t>KONTINUITET</a:t>
                        </a:r>
                        <a:endParaRPr sz="1000" dirty="0"/>
                      </a:p>
                    </a:txBody>
                    <a:tcPr marL="72000" marR="72000" marT="36000" marB="36000">
                      <a:lnL>
                        <a:noFill/>
                      </a:lnL>
                      <a:lnR>
                        <a:noFill/>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tc>
                    <a:txBody>
                      <a:bodyPr/>
                      <a:lstStyle/>
                      <a:p>
                        <a:pPr algn="r" fontAlgn="t">
                          <a:defRPr spc="50"/>
                        </a:pPr>
                        <a:endParaRPr sz="1000" dirty="0"/>
                      </a:p>
                    </a:txBody>
                    <a:tcPr marL="72000" marR="72000" marT="36000" marB="36000">
                      <a:lnL>
                        <a:noFill/>
                      </a:lnL>
                      <a:lnR w="6350">
                        <a:solidFill>
                          <a:schemeClr val="tx2">
                            <a:lumMod val="447059"/>
                          </a:schemeClr>
                        </a:solidFill>
                        <a:prstDash val="solid"/>
                        <a:round/>
                        <a:headEnd type="none" w="med" len="med"/>
                        <a:tailEnd type="none" w="med" len="med"/>
                      </a:lnR>
                      <a:lnT w="6350">
                        <a:solidFill>
                          <a:schemeClr val="tx2">
                            <a:lumMod val="447059"/>
                          </a:schemeClr>
                        </a:solidFill>
                        <a:prstDash val="solid"/>
                        <a:round/>
                        <a:headEnd type="none" w="med" len="med"/>
                        <a:tailEnd type="none" w="med" len="med"/>
                      </a:lnT>
                      <a:lnB w="6350">
                        <a:solidFill>
                          <a:schemeClr val="tx2">
                            <a:lumMod val="447059"/>
                          </a:schemeClr>
                        </a:solidFill>
                        <a:prstDash val="solid"/>
                        <a:round/>
                        <a:headEnd type="none" w="med" len="med"/>
                        <a:tailEnd type="none" w="med" len="med"/>
                      </a:lnB>
                      <a:solidFill>
                        <a:schemeClr val="tx2">
                          <a:lumMod val="433333"/>
                        </a:schemeClr>
                      </a:solidFill>
                    </a:tcPr>
                  </a:tc>
                  <a:extLst>
                    <a:ext uri="{0D108BD9-81ED-4DB2-BD59-A6C34878D82A}">
                      <a16:rowId xmlns:a16="http://schemas.microsoft.com/office/drawing/2014/main" val="10000"/>
                    </a:ext>
                  </a:extLst>
                </a:tr>
                <a:tr h="100000">
                  <a:tc>
                    <a:txBody>
                      <a:bodyPr/>
                      <a:lstStyle/>
                      <a:p>
                        <a:pPr algn="l" fontAlgn="ctr">
                          <a:defRPr spc="50"/>
                        </a:pPr>
                        <a:r>
                          <a:rPr lang="en-GB" sz="900" spc="50" noProof="1"/>
                          <a:t>Montessoriförskolan Småfröna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6.6</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6.5</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6.6</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6.6</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r" fontAlgn="ctr">
                          <a:defRPr spc="50"/>
                        </a:pPr>
                        <a:r>
                          <a:rPr lang="en-GB" sz="900" spc="50" noProof="1"/>
                          <a:t>6.6</a:t>
                        </a:r>
                      </a:p>
                    </a:txBody>
                    <a:tcPr marL="72000" marR="72000" marT="36000" marB="36000" anchor="ctr">
                      <a:lnL>
                        <a:noFill/>
                      </a:lnL>
                      <a:lnR>
                        <a:noFill/>
                      </a:lnR>
                      <a:lnT w="6350">
                        <a:solidFill>
                          <a:schemeClr val="tx2">
                            <a:lumMod val="447059"/>
                          </a:schemeClr>
                        </a:solidFill>
                        <a:prstDash val="solid"/>
                        <a:round/>
                        <a:headEnd type="none" w="med" len="med"/>
                        <a:tailEnd type="none" w="med" len="med"/>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w="6350">
                        <a:solidFill>
                          <a:schemeClr val="tx2">
                            <a:lumMod val="447059"/>
                          </a:schemeClr>
                        </a:solidFill>
                        <a:prstDash val="solid"/>
                        <a:round/>
                        <a:headEnd type="none" w="med" len="med"/>
                        <a:tailEnd type="none" w="med" len="med"/>
                      </a:lnT>
                      <a:lnB>
                        <a:noFill/>
                      </a:lnB>
                    </a:tcPr>
                  </a:tc>
                  <a:extLst>
                    <a:ext uri="{0D108BD9-81ED-4DB2-BD59-A6C34878D82A}">
                      <a16:rowId xmlns:a16="http://schemas.microsoft.com/office/drawing/2014/main" val="10001"/>
                    </a:ext>
                  </a:extLst>
                </a:tr>
                <a:tr h="100000">
                  <a:tc>
                    <a:txBody>
                      <a:bodyPr/>
                      <a:lstStyle/>
                      <a:p>
                        <a:pPr algn="l" fontAlgn="ctr">
                          <a:defRPr spc="50"/>
                        </a:pPr>
                        <a:r>
                          <a:rPr lang="en-GB" sz="900" spc="50" noProof="1"/>
                          <a:t>Montessoriförskolan Trädet</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2"/>
                    </a:ext>
                  </a:extLst>
                </a:tr>
                <a:tr h="100000">
                  <a:tc>
                    <a:txBody>
                      <a:bodyPr/>
                      <a:lstStyle/>
                      <a:p>
                        <a:pPr algn="l" fontAlgn="ctr">
                          <a:defRPr spc="50"/>
                        </a:pPr>
                        <a:r>
                          <a:rPr lang="en-GB" sz="900" spc="50" noProof="1"/>
                          <a:t>Murbräckans Föräldrakooperativ</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6.3</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6.1</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3"/>
                    </a:ext>
                  </a:extLst>
                </a:tr>
                <a:tr h="100000">
                  <a:tc>
                    <a:txBody>
                      <a:bodyPr/>
                      <a:lstStyle/>
                      <a:p>
                        <a:pPr algn="l" fontAlgn="ctr">
                          <a:defRPr spc="50"/>
                        </a:pPr>
                        <a:r>
                          <a:rPr lang="en-GB" sz="900" spc="50" noProof="1"/>
                          <a:t>Personalkooperativet Cassiopeja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r" fontAlgn="ctr">
                          <a:defRPr spc="50"/>
                        </a:pPr>
                        <a:r>
                          <a:rPr lang="en-GB" sz="900" spc="50" noProof="1"/>
                          <a:t>6.5</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7.0</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4"/>
                    </a:ext>
                  </a:extLst>
                </a:tr>
                <a:tr h="100000">
                  <a:tc>
                    <a:txBody>
                      <a:bodyPr/>
                      <a:lstStyle/>
                      <a:p>
                        <a:pPr algn="l" fontAlgn="ctr">
                          <a:defRPr spc="50"/>
                        </a:pPr>
                        <a:r>
                          <a:rPr lang="en-GB" sz="900" spc="50" noProof="1"/>
                          <a:t>Sjöormens framtid</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6.7</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5"/>
                    </a:ext>
                  </a:extLst>
                </a:tr>
                <a:tr h="100000">
                  <a:tc>
                    <a:txBody>
                      <a:bodyPr/>
                      <a:lstStyle/>
                      <a:p>
                        <a:pPr algn="l" fontAlgn="ctr">
                          <a:defRPr spc="50"/>
                        </a:pPr>
                        <a:r>
                          <a:rPr lang="en-GB" sz="900" spc="50" noProof="1"/>
                          <a:t>theresias katolska montessori förskola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6.8</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6.9</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6"/>
                    </a:ext>
                  </a:extLst>
                </a:tr>
                <a:tr h="100000">
                  <a:tc>
                    <a:txBody>
                      <a:bodyPr/>
                      <a:lstStyle/>
                      <a:p>
                        <a:pPr algn="l" fontAlgn="ctr">
                          <a:defRPr spc="50"/>
                        </a:pPr>
                        <a:r>
                          <a:rPr lang="en-GB" sz="900" spc="50" noProof="1"/>
                          <a:t>Vidkärrs Montessoriförskola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r" fontAlgn="ctr">
                          <a:defRPr spc="50"/>
                        </a:pPr>
                        <a:r>
                          <a:rPr lang="en-GB" sz="900" spc="50" noProof="1"/>
                          <a:t>6.4</a:t>
                        </a:r>
                      </a:p>
                    </a:txBody>
                    <a:tcPr marL="72000" marR="72000" marT="36000" marB="36000" anchor="ctr">
                      <a:lnL>
                        <a:noFill/>
                      </a:lnL>
                      <a:lnR>
                        <a:noFill/>
                      </a:lnR>
                      <a:lnT>
                        <a:noFill/>
                      </a:lnT>
                      <a:lnB>
                        <a:noFill/>
                      </a:lnB>
                    </a:tcPr>
                  </a:tc>
                  <a:tc>
                    <a:txBody>
                      <a:bodyPr/>
                      <a:lstStyle/>
                      <a:p>
                        <a:pPr algn="r" fontAlgn="ctr">
                          <a:defRPr spc="50"/>
                        </a:pPr>
                        <a:r>
                          <a:rPr lang="en-GB" sz="900" spc="50" noProof="1"/>
                          <a:t>6.6</a:t>
                        </a:r>
                      </a:p>
                    </a:txBody>
                    <a:tcPr marL="72000" marR="72000" marT="36000" marB="36000" anchor="ctr">
                      <a:lnL>
                        <a:noFill/>
                      </a:lnL>
                      <a:lnR>
                        <a:noFill/>
                      </a:lnR>
                      <a:lnT>
                        <a:noFill/>
                      </a:lnT>
                      <a:lnB>
                        <a:noFill/>
                      </a:lnB>
                    </a:tcPr>
                  </a:tc>
                  <a:tc>
                    <a:txBody>
                      <a:bodyPr/>
                      <a:lstStyle/>
                      <a:p>
                        <a:pPr algn="r" fontAlgn="ctr">
                          <a:defRPr spc="50"/>
                        </a:pPr>
                        <a:r>
                          <a:rPr lang="en-GB" sz="900" spc="50" noProof="1"/>
                          <a:t>6.2</a:t>
                        </a:r>
                      </a:p>
                    </a:txBody>
                    <a:tcPr marL="72000" marR="72000" marT="36000" marB="36000" anchor="ctr">
                      <a:lnL>
                        <a:noFill/>
                      </a:lnL>
                      <a:lnR>
                        <a:noFill/>
                      </a:lnR>
                      <a:lnT>
                        <a:noFill/>
                      </a:lnT>
                      <a:lnB>
                        <a:noFill/>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a:noFill/>
                      </a:lnB>
                    </a:tcPr>
                  </a:tc>
                  <a:extLst>
                    <a:ext uri="{0D108BD9-81ED-4DB2-BD59-A6C34878D82A}">
                      <a16:rowId xmlns:a16="http://schemas.microsoft.com/office/drawing/2014/main" val="10007"/>
                    </a:ext>
                  </a:extLst>
                </a:tr>
                <a:tr h="100000">
                  <a:tc>
                    <a:txBody>
                      <a:bodyPr/>
                      <a:lstStyle/>
                      <a:p>
                        <a:pPr algn="l" fontAlgn="ctr">
                          <a:defRPr spc="50"/>
                        </a:pPr>
                        <a:r>
                          <a:rPr lang="en-GB" sz="900" spc="50" noProof="1"/>
                          <a:t>Änglagårdens förskola</a:t>
                        </a:r>
                        <a:endParaRPr sz="900" dirty="0"/>
                      </a:p>
                    </a:txBody>
                    <a:tcPr marL="72000" marR="72000" marT="36000" marB="36000" anchor="ctr">
                      <a:lnL w="6350">
                        <a:solidFill>
                          <a:schemeClr val="tx2">
                            <a:lumMod val="447059"/>
                          </a:schemeClr>
                        </a:solidFill>
                        <a:prstDash val="solid"/>
                        <a:round/>
                        <a:headEnd type="none" w="med" len="med"/>
                        <a:tailEnd type="none" w="med" len="med"/>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6.5</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6.2</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6.5</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6.4</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r" fontAlgn="ctr">
                          <a:defRPr spc="50"/>
                        </a:pPr>
                        <a:r>
                          <a:rPr lang="en-GB" sz="900" spc="50" noProof="1"/>
                          <a:t>6.8</a:t>
                        </a:r>
                      </a:p>
                    </a:txBody>
                    <a:tcPr marL="72000" marR="72000" marT="36000" marB="36000" anchor="ctr">
                      <a:lnL>
                        <a:noFill/>
                      </a:lnL>
                      <a:lnR>
                        <a:noFill/>
                      </a:lnR>
                      <a:lnT>
                        <a:noFill/>
                      </a:lnT>
                      <a:lnB w="6350">
                        <a:solidFill>
                          <a:schemeClr val="tx2">
                            <a:lumMod val="447059"/>
                          </a:schemeClr>
                        </a:solidFill>
                        <a:prstDash val="solid"/>
                        <a:round/>
                        <a:headEnd type="none" w="med" len="med"/>
                        <a:tailEnd type="none" w="med" len="med"/>
                      </a:lnB>
                    </a:tcPr>
                  </a:tc>
                  <a:tc>
                    <a:txBody>
                      <a:bodyPr/>
                      <a:lstStyle/>
                      <a:p>
                        <a:pPr algn="l" fontAlgn="ctr">
                          <a:defRPr spc="50"/>
                        </a:pPr>
                        <a:endParaRPr sz="900" dirty="0"/>
                      </a:p>
                    </a:txBody>
                    <a:tcPr marL="72000" marR="72000" marT="36000" marB="36000" anchor="ctr">
                      <a:lnL>
                        <a:noFill/>
                      </a:lnL>
                      <a:lnR w="6350">
                        <a:solidFill>
                          <a:schemeClr val="tx2">
                            <a:lumMod val="447059"/>
                          </a:schemeClr>
                        </a:solidFill>
                        <a:prstDash val="solid"/>
                        <a:round/>
                        <a:headEnd type="none" w="med" len="med"/>
                        <a:tailEnd type="none" w="med" len="med"/>
                      </a:lnR>
                      <a:lnT>
                        <a:noFill/>
                      </a:lnT>
                      <a:lnB w="6350">
                        <a:solidFill>
                          <a:schemeClr val="tx2">
                            <a:lumMod val="447059"/>
                          </a:schemeClr>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Id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Id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xmlns:r="http://schemas.openxmlformats.org/officeDocument/2006/relationships" r:id="rId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3135600"/>
            <a:ext cx="8460000" cy="4356000"/>
            <a:chOff x="720000" y="3135600"/>
            <a:chExt cx="8460000" cy="4356000"/>
          </a:xfrm>
        </p:grpSpPr>
        <p:graphicFrame>
          <p:nvGraphicFramePr>
            <p:cNvPr id="5002" name="BodyContentTable"/>
            <p:cNvGraphicFramePr>
              <a:graphicFrameLocks/>
            </p:cNvGraphicFramePr>
            <p:nvPr/>
          </p:nvGraphicFramePr>
          <p:xfrm>
            <a:off x="720000" y="3135600"/>
            <a:ext cx="8460000" cy="4356000"/>
          </p:xfrm>
          <a:graphic>
            <a:graphicData uri="http://schemas.openxmlformats.org/drawingml/2006/table">
              <a:tbl>
                <a:tblPr/>
                <a:tblGrid>
                  <a:gridCol w="8460000">
                    <a:extLst>
                      <a:ext uri="{9D8B030D-6E8A-4147-A177-3AD203B41FA5}">
                        <a16:colId xmlns:a16="http://schemas.microsoft.com/office/drawing/2014/main" val="20000"/>
                      </a:ext>
                    </a:extLst>
                  </a:gridCol>
                </a:tblGrid>
                <a:tr h="0">
                  <a:tc>
                    <a:txBody>
                      <a:bodyPr/>
                      <a:lstStyle/>
                      <a:p>
                        <a:pPr algn="ctr" fontAlgn="ctr"/>
                        <a:endParaRPr/>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endParaRPr dirty="0"/>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Id2"/>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Grid>
                  <a:gridCol w="8460000">
                    <a:extLst>
                      <a:ext uri="{9D8B030D-6E8A-4147-A177-3AD203B41FA5}">
                        <a16:colId xmlns:a16="http://schemas.microsoft.com/office/drawing/2014/main" val="20000"/>
                      </a:ext>
                    </a:extLst>
                  </a:gridCol>
                </a:tblGrid>
                <a:tr h="0">
                  <a:tc>
                    <a:txBody>
                      <a:bodyPr/>
                      <a:lstStyle/>
                      <a:p>
                        <a:pPr algn="ctr" fontAlgn="ctr"/>
                        <a:endParaRPr/>
                      </a:p>
                    </a:txBody>
                    <a:tcPr marL="0" marR="0" marT="0" marB="0">
                      <a:lnL>
                        <a:noFill/>
                      </a:lnL>
                      <a:lnR>
                        <a:noFill/>
                      </a:lnR>
                      <a:lnT>
                        <a:noFill/>
                      </a:lnT>
                      <a:lnB>
                        <a:noFill/>
                      </a:lnB>
                    </a:tcPr>
                  </a:tc>
                  <a:extLst>
                    <a:ext uri="{0D108BD9-81ED-4DB2-BD59-A6C34878D82A}">
                      <a16:rowId xmlns:a16="http://schemas.microsoft.com/office/drawing/2014/main" val="10000"/>
                    </a:ext>
                  </a:extLst>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endParaRPr dirty="0"/>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Grid>
                  <a:gridCol w="4230000">
                    <a:extLst>
                      <a:ext uri="{9D8B030D-6E8A-4147-A177-3AD203B41FA5}">
                        <a16:colId xmlns:a16="http://schemas.microsoft.com/office/drawing/2014/main" val="20000"/>
                      </a:ext>
                    </a:extLst>
                  </a:gridCol>
                  <a:gridCol w="2115000">
                    <a:extLst>
                      <a:ext uri="{9D8B030D-6E8A-4147-A177-3AD203B41FA5}">
                        <a16:colId xmlns:a16="http://schemas.microsoft.com/office/drawing/2014/main" val="20001"/>
                      </a:ext>
                    </a:extLst>
                  </a:gridCol>
                  <a:gridCol w="2115000">
                    <a:extLst>
                      <a:ext uri="{9D8B030D-6E8A-4147-A177-3AD203B41FA5}">
                        <a16:colId xmlns:a16="http://schemas.microsoft.com/office/drawing/2014/main" val="20002"/>
                      </a:ext>
                    </a:extLst>
                  </a:gridCol>
                </a:tblGrid>
                <a:tr h="540000">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0"/>
                    </a:ext>
                  </a:extLst>
                </a:tr>
                <a:tr h="540000">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0001"/>
                    </a:ext>
                  </a:extLst>
                </a:tr>
                <a:tr h="540000">
                  <a:tc>
                    <a:txBody>
                      <a:bodyPr/>
                      <a:lstStyle/>
                      <a:p>
                        <a:pPr algn="r" fontAlgn="ctr">
                          <a:defRPr spc="50"/>
                        </a:pPr>
                        <a:endParaRPr sz="1100" dirty="0"/>
                      </a:p>
                    </a:txBody>
                    <a:tcPr marL="72000" marR="72000" marT="0" marB="0" anchor="ctr">
                      <a:lnL>
                        <a:noFill/>
                      </a:lnL>
                      <a:lnR>
                        <a:noFill/>
                      </a:lnR>
                      <a:lnT>
                        <a:noFill/>
                      </a:lnT>
                      <a:lnB>
                        <a:noFill/>
                      </a:lnB>
                    </a:tcPr>
                  </a:tc>
                  <a:tc>
                    <a:txBody>
                      <a:bodyPr/>
                      <a:lstStyle/>
                      <a:p>
                        <a:pPr algn="r" fontAlgn="ctr">
                          <a:defRPr spc="50"/>
                        </a:pPr>
                        <a:endParaRPr sz="1100" dirty="0"/>
                      </a:p>
                    </a:txBody>
                    <a:tcPr marL="72000" marR="72000" marT="0" marB="0" anchor="ctr">
                      <a:lnL>
                        <a:noFill/>
                      </a:lnL>
                      <a:lnR>
                        <a:noFill/>
                      </a:lnR>
                      <a:lnT>
                        <a:noFill/>
                      </a:lnT>
                      <a:lnB>
                        <a:noFill/>
                      </a:lnB>
                    </a:tcPr>
                  </a:tc>
                  <a:tc>
                    <a:txBody>
                      <a:bodyPr/>
                      <a:lstStyle/>
                      <a:p>
                        <a:pPr algn="r" fontAlgn="ctr">
                          <a:defRPr spc="50"/>
                        </a:pPr>
                        <a:endParaRPr sz="1100" dirty="0"/>
                      </a:p>
                    </a:txBody>
                    <a:tcPr marL="72000" marR="72000" marT="0" marB="0" anchor="ctr">
                      <a:lnL>
                        <a:noFill/>
                      </a:lnL>
                      <a:lnR>
                        <a:noFill/>
                      </a:lnR>
                      <a:lnT>
                        <a:noFill/>
                      </a:lnT>
                      <a:lnB>
                        <a:noFill/>
                      </a:lnB>
                    </a:tcPr>
                  </a:tc>
                  <a:extLst>
                    <a:ext uri="{0D108BD9-81ED-4DB2-BD59-A6C34878D82A}">
                      <a16:rowId xmlns:a16="http://schemas.microsoft.com/office/drawing/2014/main" val="10002"/>
                    </a:ext>
                  </a:extLst>
                </a:tr>
                <a:tr h="540000">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01" name="Cell_2_1_2_1"/>
            <p:cNvSpPr txBox="1"/>
            <p:nvPr/>
          </p:nvSpPr>
          <p:spPr>
            <a:xfrm>
              <a:off x="720000" y="1836000"/>
              <a:ext cx="423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ska lära sig hur man fungerar tillsammans i en grupp</a:t>
              </a:r>
            </a:p>
          </p:txBody>
        </p:sp>
        <p:sp>
          <p:nvSpPr>
            <p:cNvPr id="301" name="Cell_3_1_3_1"/>
            <p:cNvSpPr txBox="1"/>
            <p:nvPr/>
          </p:nvSpPr>
          <p:spPr>
            <a:xfrm>
              <a:off x="720000" y="2376000"/>
              <a:ext cx="423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ska möta personal som de känner</a:t>
              </a:r>
            </a:p>
          </p:txBody>
        </p:sp>
        <p:sp>
          <p:nvSpPr>
            <p:cNvPr id="401" name="Cell_4_1_4_1"/>
            <p:cNvSpPr txBox="1"/>
            <p:nvPr/>
          </p:nvSpPr>
          <p:spPr>
            <a:xfrm>
              <a:off x="720000" y="2916000"/>
              <a:ext cx="423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Personalen tar väl hand om mitt barn</a:t>
              </a:r>
            </a:p>
          </p:txBody>
        </p:sp>
        <p:graphicFrame>
          <p:nvGraphicFramePr>
            <p:cNvPr id="3" name="Chart_2_2_2_3"/>
            <p:cNvGraphicFramePr>
              <a:graphicFrameLocks/>
            </p:cNvGraphicFramePr>
            <p:nvPr/>
          </p:nvGraphicFramePr>
          <p:xfrm>
            <a:off x="4950000" y="1836000"/>
            <a:ext cx="4230000" cy="5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3" name="Chart_3_2_3_3"/>
            <p:cNvGraphicFramePr>
              <a:graphicFrameLocks/>
            </p:cNvGraphicFramePr>
            <p:nvPr/>
          </p:nvGraphicFramePr>
          <p:xfrm>
            <a:off x="4950000" y="2376000"/>
            <a:ext cx="4230000" cy="5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4" name="Chart_4_2_4_3"/>
            <p:cNvGraphicFramePr>
              <a:graphicFrameLocks/>
            </p:cNvGraphicFramePr>
            <p:nvPr/>
          </p:nvGraphicFramePr>
          <p:xfrm>
            <a:off x="4950000" y="2916000"/>
            <a:ext cx="4230000" cy="1620000"/>
          </p:xfrm>
          <a:graphic>
            <a:graphicData uri="http://schemas.openxmlformats.org/drawingml/2006/chart">
              <c:chart xmlns:c="http://schemas.openxmlformats.org/drawingml/2006/chart" xmlns:r="http://schemas.openxmlformats.org/officeDocument/2006/relationships" r:id="rId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endParaRPr dirty="0"/>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Grid>
                  <a:gridCol w="4230000">
                    <a:extLst>
                      <a:ext uri="{9D8B030D-6E8A-4147-A177-3AD203B41FA5}">
                        <a16:colId xmlns:a16="http://schemas.microsoft.com/office/drawing/2014/main" val="20000"/>
                      </a:ext>
                    </a:extLst>
                  </a:gridCol>
                  <a:gridCol w="2115000">
                    <a:extLst>
                      <a:ext uri="{9D8B030D-6E8A-4147-A177-3AD203B41FA5}">
                        <a16:colId xmlns:a16="http://schemas.microsoft.com/office/drawing/2014/main" val="20001"/>
                      </a:ext>
                    </a:extLst>
                  </a:gridCol>
                  <a:gridCol w="2115000">
                    <a:extLst>
                      <a:ext uri="{9D8B030D-6E8A-4147-A177-3AD203B41FA5}">
                        <a16:colId xmlns:a16="http://schemas.microsoft.com/office/drawing/2014/main" val="20002"/>
                      </a:ext>
                    </a:extLst>
                  </a:gridCol>
                </a:tblGrid>
                <a:tr h="540000">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0"/>
                    </a:ext>
                  </a:extLst>
                </a:tr>
                <a:tr h="540000">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0001"/>
                    </a:ext>
                  </a:extLst>
                </a:tr>
                <a:tr h="540000">
                  <a:tc>
                    <a:txBody>
                      <a:bodyPr/>
                      <a:lstStyle/>
                      <a:p>
                        <a:pPr algn="r" fontAlgn="ctr">
                          <a:defRPr spc="50"/>
                        </a:pPr>
                        <a:endParaRPr sz="1100" dirty="0"/>
                      </a:p>
                    </a:txBody>
                    <a:tcPr marL="72000" marR="72000" marT="0" marB="0" anchor="ctr">
                      <a:lnL>
                        <a:noFill/>
                      </a:lnL>
                      <a:lnR>
                        <a:noFill/>
                      </a:lnR>
                      <a:lnT>
                        <a:noFill/>
                      </a:lnT>
                      <a:lnB>
                        <a:noFill/>
                      </a:lnB>
                    </a:tcPr>
                  </a:tc>
                  <a:tc>
                    <a:txBody>
                      <a:bodyPr/>
                      <a:lstStyle/>
                      <a:p>
                        <a:pPr algn="r" fontAlgn="ctr">
                          <a:defRPr spc="50"/>
                        </a:pPr>
                        <a:endParaRPr sz="1100" dirty="0"/>
                      </a:p>
                    </a:txBody>
                    <a:tcPr marL="72000" marR="72000" marT="0" marB="0" anchor="ctr">
                      <a:lnL>
                        <a:noFill/>
                      </a:lnL>
                      <a:lnR>
                        <a:noFill/>
                      </a:lnR>
                      <a:lnT>
                        <a:noFill/>
                      </a:lnT>
                      <a:lnB>
                        <a:noFill/>
                      </a:lnB>
                    </a:tcPr>
                  </a:tc>
                  <a:tc>
                    <a:txBody>
                      <a:bodyPr/>
                      <a:lstStyle/>
                      <a:p>
                        <a:pPr algn="r" fontAlgn="ctr">
                          <a:defRPr spc="50"/>
                        </a:pPr>
                        <a:endParaRPr sz="1100" dirty="0"/>
                      </a:p>
                    </a:txBody>
                    <a:tcPr marL="72000" marR="72000" marT="0" marB="0" anchor="ctr">
                      <a:lnL>
                        <a:noFill/>
                      </a:lnL>
                      <a:lnR>
                        <a:noFill/>
                      </a:lnR>
                      <a:lnT>
                        <a:noFill/>
                      </a:lnT>
                      <a:lnB>
                        <a:noFill/>
                      </a:lnB>
                    </a:tcPr>
                  </a:tc>
                  <a:extLst>
                    <a:ext uri="{0D108BD9-81ED-4DB2-BD59-A6C34878D82A}">
                      <a16:rowId xmlns:a16="http://schemas.microsoft.com/office/drawing/2014/main" val="10002"/>
                    </a:ext>
                  </a:extLst>
                </a:tr>
                <a:tr h="540000">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01" name="Cell_2_1_2_1"/>
            <p:cNvSpPr txBox="1"/>
            <p:nvPr/>
          </p:nvSpPr>
          <p:spPr>
            <a:xfrm>
              <a:off x="720000" y="1836000"/>
              <a:ext cx="423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Föräldrar ska kunna vara med och påverka arbetet i fsk</a:t>
              </a:r>
            </a:p>
          </p:txBody>
        </p:sp>
        <p:sp>
          <p:nvSpPr>
            <p:cNvPr id="301" name="Cell_3_1_3_1"/>
            <p:cNvSpPr txBox="1"/>
            <p:nvPr/>
          </p:nvSpPr>
          <p:spPr>
            <a:xfrm>
              <a:off x="720000" y="2376000"/>
              <a:ext cx="423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får möjlighet att utveckla förståelse för naturvetenskap</a:t>
              </a:r>
            </a:p>
          </p:txBody>
        </p:sp>
        <p:sp>
          <p:nvSpPr>
            <p:cNvPr id="401" name="Cell_4_1_4_1"/>
            <p:cNvSpPr txBox="1"/>
            <p:nvPr/>
          </p:nvSpPr>
          <p:spPr>
            <a:xfrm>
              <a:off x="720000" y="2916000"/>
              <a:ext cx="423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har möjlighet att utveckla språket</a:t>
              </a:r>
            </a:p>
          </p:txBody>
        </p:sp>
        <p:graphicFrame>
          <p:nvGraphicFramePr>
            <p:cNvPr id="3" name="Chart_2_2_2_3"/>
            <p:cNvGraphicFramePr>
              <a:graphicFrameLocks/>
            </p:cNvGraphicFramePr>
            <p:nvPr/>
          </p:nvGraphicFramePr>
          <p:xfrm>
            <a:off x="4950000" y="1836000"/>
            <a:ext cx="4230000" cy="5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3" name="Chart_3_2_3_3"/>
            <p:cNvGraphicFramePr>
              <a:graphicFrameLocks/>
            </p:cNvGraphicFramePr>
            <p:nvPr/>
          </p:nvGraphicFramePr>
          <p:xfrm>
            <a:off x="4950000" y="2376000"/>
            <a:ext cx="4230000" cy="5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4" name="Chart_4_2_4_3"/>
            <p:cNvGraphicFramePr>
              <a:graphicFrameLocks/>
            </p:cNvGraphicFramePr>
            <p:nvPr/>
          </p:nvGraphicFramePr>
          <p:xfrm>
            <a:off x="4950000" y="2916000"/>
            <a:ext cx="4230000" cy="1620000"/>
          </p:xfrm>
          <a:graphic>
            <a:graphicData uri="http://schemas.openxmlformats.org/drawingml/2006/chart">
              <c:chart xmlns:c="http://schemas.openxmlformats.org/drawingml/2006/chart" xmlns:r="http://schemas.openxmlformats.org/officeDocument/2006/relationships" r:id="rId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endParaRPr dirty="0"/>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Grid>
                  <a:gridCol w="3744000">
                    <a:extLst>
                      <a:ext uri="{9D8B030D-6E8A-4147-A177-3AD203B41FA5}">
                        <a16:colId xmlns:a16="http://schemas.microsoft.com/office/drawing/2014/main" val="20000"/>
                      </a:ext>
                    </a:extLst>
                  </a:gridCol>
                  <a:gridCol w="1872000">
                    <a:extLst>
                      <a:ext uri="{9D8B030D-6E8A-4147-A177-3AD203B41FA5}">
                        <a16:colId xmlns:a16="http://schemas.microsoft.com/office/drawing/2014/main" val="20001"/>
                      </a:ext>
                    </a:extLst>
                  </a:gridCol>
                  <a:gridCol w="1872000">
                    <a:extLst>
                      <a:ext uri="{9D8B030D-6E8A-4147-A177-3AD203B41FA5}">
                        <a16:colId xmlns:a16="http://schemas.microsoft.com/office/drawing/2014/main" val="20002"/>
                      </a:ext>
                    </a:extLst>
                  </a:gridCol>
                </a:tblGrid>
                <a:tr h="540000">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1100" dirty="0"/>
                      </a:p>
                    </a:txBody>
                    <a:tcPr marL="72000" marR="72000" marT="0" marB="0" anchor="b">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0"/>
                    </a:ext>
                  </a:extLst>
                </a:tr>
                <a:tr h="540000">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11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0001"/>
                    </a:ext>
                  </a:extLst>
                </a:tr>
                <a:tr h="540000">
                  <a:tc>
                    <a:txBody>
                      <a:bodyPr/>
                      <a:lstStyle/>
                      <a:p>
                        <a:pPr algn="r" fontAlgn="ctr">
                          <a:defRPr spc="50"/>
                        </a:pPr>
                        <a:endParaRPr sz="1100" dirty="0"/>
                      </a:p>
                    </a:txBody>
                    <a:tcPr marL="72000" marR="72000" marT="0" marB="0" anchor="ctr">
                      <a:lnL>
                        <a:noFill/>
                      </a:lnL>
                      <a:lnR>
                        <a:noFill/>
                      </a:lnR>
                      <a:lnT>
                        <a:noFill/>
                      </a:lnT>
                      <a:lnB>
                        <a:noFill/>
                      </a:lnB>
                    </a:tcPr>
                  </a:tc>
                  <a:tc>
                    <a:txBody>
                      <a:bodyPr/>
                      <a:lstStyle/>
                      <a:p>
                        <a:pPr algn="r" fontAlgn="ctr">
                          <a:defRPr spc="50"/>
                        </a:pPr>
                        <a:endParaRPr sz="1100" dirty="0"/>
                      </a:p>
                    </a:txBody>
                    <a:tcPr marL="72000" marR="72000" marT="0" marB="0" anchor="ctr">
                      <a:lnL>
                        <a:noFill/>
                      </a:lnL>
                      <a:lnR>
                        <a:noFill/>
                      </a:lnR>
                      <a:lnT>
                        <a:noFill/>
                      </a:lnT>
                      <a:lnB>
                        <a:noFill/>
                      </a:lnB>
                    </a:tcPr>
                  </a:tc>
                  <a:tc>
                    <a:txBody>
                      <a:bodyPr/>
                      <a:lstStyle/>
                      <a:p>
                        <a:pPr algn="r" fontAlgn="ctr">
                          <a:defRPr spc="50"/>
                        </a:pPr>
                        <a:endParaRPr sz="1100" dirty="0"/>
                      </a:p>
                    </a:txBody>
                    <a:tcPr marL="72000" marR="72000" marT="0" marB="0" anchor="ctr">
                      <a:lnL>
                        <a:noFill/>
                      </a:lnL>
                      <a:lnR>
                        <a:noFill/>
                      </a:lnR>
                      <a:lnT>
                        <a:noFill/>
                      </a:lnT>
                      <a:lnB>
                        <a:noFill/>
                      </a:lnB>
                    </a:tcPr>
                  </a:tc>
                  <a:extLst>
                    <a:ext uri="{0D108BD9-81ED-4DB2-BD59-A6C34878D82A}">
                      <a16:rowId xmlns:a16="http://schemas.microsoft.com/office/drawing/2014/main" val="10002"/>
                    </a:ext>
                  </a:extLst>
                </a:tr>
                <a:tr h="540000">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1100" dirty="0"/>
                      </a:p>
                    </a:txBody>
                    <a:tcPr marL="72000" marR="72000" marT="0" marB="0" anchor="ctr">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201" name="Cell_2_1_2_1"/>
            <p:cNvSpPr txBox="1"/>
            <p:nvPr/>
          </p:nvSpPr>
          <p:spPr>
            <a:xfrm>
              <a:off x="720000" y="1836000"/>
              <a:ext cx="3744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har möjlighet att ha inflytande på verksamhetens innehåll</a:t>
              </a:r>
            </a:p>
          </p:txBody>
        </p:sp>
        <p:sp>
          <p:nvSpPr>
            <p:cNvPr id="301" name="Cell_3_1_3_1"/>
            <p:cNvSpPr txBox="1"/>
            <p:nvPr/>
          </p:nvSpPr>
          <p:spPr>
            <a:xfrm>
              <a:off x="720000" y="2376000"/>
              <a:ext cx="3744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har möjlighet att utveckla förståelse för matematik</a:t>
              </a:r>
            </a:p>
          </p:txBody>
        </p:sp>
        <p:sp>
          <p:nvSpPr>
            <p:cNvPr id="401" name="Cell_4_1_4_1"/>
            <p:cNvSpPr txBox="1"/>
            <p:nvPr/>
          </p:nvSpPr>
          <p:spPr>
            <a:xfrm>
              <a:off x="720000" y="2916000"/>
              <a:ext cx="3744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l" fontAlgn="ctr">
                <a:defRPr spc="50"/>
              </a:pPr>
              <a:r>
                <a:rPr lang="en-GB" sz="1100" spc="50" noProof="1"/>
                <a:t>Barnen får möjlighet att utveckla förståelse för naturvetenskap</a:t>
              </a:r>
            </a:p>
          </p:txBody>
        </p:sp>
        <p:graphicFrame>
          <p:nvGraphicFramePr>
            <p:cNvPr id="3" name="Chart_2_2_2_3"/>
            <p:cNvGraphicFramePr>
              <a:graphicFrameLocks/>
            </p:cNvGraphicFramePr>
            <p:nvPr/>
          </p:nvGraphicFramePr>
          <p:xfrm>
            <a:off x="4464000" y="1836000"/>
            <a:ext cx="3744000" cy="5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3" name="Chart_3_2_3_3"/>
            <p:cNvGraphicFramePr>
              <a:graphicFrameLocks/>
            </p:cNvGraphicFramePr>
            <p:nvPr/>
          </p:nvGraphicFramePr>
          <p:xfrm>
            <a:off x="4464000" y="2376000"/>
            <a:ext cx="3744000" cy="5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4" name="Chart_4_2_4_3"/>
            <p:cNvGraphicFramePr>
              <a:graphicFrameLocks/>
            </p:cNvGraphicFramePr>
            <p:nvPr/>
          </p:nvGraphicFramePr>
          <p:xfrm>
            <a:off x="4464000" y="2916000"/>
            <a:ext cx="3744000" cy="1620000"/>
          </p:xfrm>
          <a:graphic>
            <a:graphicData uri="http://schemas.openxmlformats.org/drawingml/2006/chart">
              <c:chart xmlns:c="http://schemas.openxmlformats.org/drawingml/2006/chart" xmlns:r="http://schemas.openxmlformats.org/officeDocument/2006/relationships" r:id="rId4"/>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stadsdelen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Grid>
                  <a:gridCol w="306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540000">
                    <a:extLst>
                      <a:ext uri="{9D8B030D-6E8A-4147-A177-3AD203B41FA5}">
                        <a16:colId xmlns:a16="http://schemas.microsoft.com/office/drawing/2014/main" val="20005"/>
                      </a:ext>
                    </a:extLst>
                  </a:gridCol>
                  <a:gridCol w="540000">
                    <a:extLst>
                      <a:ext uri="{9D8B030D-6E8A-4147-A177-3AD203B41FA5}">
                        <a16:colId xmlns:a16="http://schemas.microsoft.com/office/drawing/2014/main" val="20006"/>
                      </a:ext>
                    </a:extLst>
                  </a:gridCol>
                </a:tblGrid>
                <a:tr h="540000">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0"/>
                    </a:ext>
                  </a:extLst>
                </a:tr>
                <a:tr h="540000">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6.4</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6.5</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5.8</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5.8</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0001"/>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6.5</a:t>
                        </a:r>
                      </a:p>
                    </a:txBody>
                    <a:tcPr marL="72000" marR="72000" marT="0" marB="0" anchor="ctr">
                      <a:lnL>
                        <a:noFill/>
                      </a:lnL>
                      <a:lnR>
                        <a:noFill/>
                      </a:lnR>
                      <a:lnT>
                        <a:noFill/>
                      </a:lnT>
                      <a:lnB>
                        <a:noFill/>
                      </a:lnB>
                    </a:tcPr>
                  </a:tc>
                  <a:tc>
                    <a:txBody>
                      <a:bodyPr/>
                      <a:lstStyle/>
                      <a:p>
                        <a:pPr algn="r" fontAlgn="ctr">
                          <a:defRPr spc="50"/>
                        </a:pPr>
                        <a:r>
                          <a:rPr lang="en-GB" sz="900" spc="50" noProof="1"/>
                          <a:t>6.5</a:t>
                        </a:r>
                      </a:p>
                    </a:txBody>
                    <a:tcPr marL="72000" marR="72000" marT="0" marB="0" anchor="ctr">
                      <a:lnL>
                        <a:noFill/>
                      </a:lnL>
                      <a:lnR>
                        <a:noFill/>
                      </a:lnR>
                      <a:lnT>
                        <a:noFill/>
                      </a:lnT>
                      <a:lnB>
                        <a:noFill/>
                      </a:lnB>
                    </a:tcPr>
                  </a:tc>
                  <a:tc>
                    <a:txBody>
                      <a:bodyPr/>
                      <a:lstStyle/>
                      <a:p>
                        <a:pPr algn="r" fontAlgn="ctr">
                          <a:defRPr spc="50"/>
                        </a:pPr>
                        <a:r>
                          <a:rPr lang="en-GB" sz="900" spc="50" noProof="1"/>
                          <a:t>5.7</a:t>
                        </a:r>
                      </a:p>
                    </a:txBody>
                    <a:tcPr marL="72000" marR="72000" marT="0" marB="0" anchor="ctr">
                      <a:lnL>
                        <a:noFill/>
                      </a:lnL>
                      <a:lnR>
                        <a:noFill/>
                      </a:lnR>
                      <a:lnT>
                        <a:noFill/>
                      </a:lnT>
                      <a:lnB>
                        <a:noFill/>
                      </a:lnB>
                    </a:tcPr>
                  </a:tc>
                  <a:tc>
                    <a:txBody>
                      <a:bodyPr/>
                      <a:lstStyle/>
                      <a:p>
                        <a:pPr algn="r" fontAlgn="ctr">
                          <a:defRPr spc="50"/>
                        </a:pPr>
                        <a:r>
                          <a:rPr lang="en-GB" sz="900" spc="50" noProof="1"/>
                          <a:t>5.8</a:t>
                        </a:r>
                      </a:p>
                    </a:txBody>
                    <a:tcPr marL="72000" marR="72000" marT="0" marB="0" anchor="ctr">
                      <a:lnL>
                        <a:noFill/>
                      </a:lnL>
                      <a:lnR>
                        <a:noFill/>
                      </a:lnR>
                      <a:lnT>
                        <a:noFill/>
                      </a:lnT>
                      <a:lnB>
                        <a:noFill/>
                      </a:lnB>
                    </a:tcPr>
                  </a:tc>
                  <a:extLst>
                    <a:ext uri="{0D108BD9-81ED-4DB2-BD59-A6C34878D82A}">
                      <a16:rowId xmlns:a16="http://schemas.microsoft.com/office/drawing/2014/main" val="10002"/>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6.2</a:t>
                        </a:r>
                      </a:p>
                    </a:txBody>
                    <a:tcPr marL="72000" marR="72000" marT="0" marB="0" anchor="ctr">
                      <a:lnL>
                        <a:noFill/>
                      </a:lnL>
                      <a:lnR>
                        <a:noFill/>
                      </a:lnR>
                      <a:lnT>
                        <a:noFill/>
                      </a:lnT>
                      <a:lnB>
                        <a:noFill/>
                      </a:lnB>
                    </a:tcPr>
                  </a:tc>
                  <a:tc>
                    <a:txBody>
                      <a:bodyPr/>
                      <a:lstStyle/>
                      <a:p>
                        <a:pPr algn="r" fontAlgn="ctr">
                          <a:defRPr spc="50"/>
                        </a:pPr>
                        <a:r>
                          <a:rPr lang="en-GB" sz="900" spc="50" noProof="1"/>
                          <a:t>6.4</a:t>
                        </a:r>
                      </a:p>
                    </a:txBody>
                    <a:tcPr marL="72000" marR="72000" marT="0" marB="0" anchor="ctr">
                      <a:lnL>
                        <a:noFill/>
                      </a:lnL>
                      <a:lnR>
                        <a:noFill/>
                      </a:lnR>
                      <a:lnT>
                        <a:noFill/>
                      </a:lnT>
                      <a:lnB>
                        <a:noFill/>
                      </a:lnB>
                    </a:tcPr>
                  </a:tc>
                  <a:tc>
                    <a:txBody>
                      <a:bodyPr/>
                      <a:lstStyle/>
                      <a:p>
                        <a:pPr algn="r" fontAlgn="ctr">
                          <a:defRPr spc="50"/>
                        </a:pPr>
                        <a:r>
                          <a:rPr lang="en-GB" sz="900" spc="50" noProof="1"/>
                          <a:t>5.3</a:t>
                        </a:r>
                      </a:p>
                    </a:txBody>
                    <a:tcPr marL="72000" marR="72000" marT="0" marB="0" anchor="ctr">
                      <a:lnL>
                        <a:noFill/>
                      </a:lnL>
                      <a:lnR>
                        <a:noFill/>
                      </a:lnR>
                      <a:lnT>
                        <a:noFill/>
                      </a:lnT>
                      <a:lnB>
                        <a:noFill/>
                      </a:lnB>
                    </a:tcPr>
                  </a:tc>
                  <a:tc>
                    <a:txBody>
                      <a:bodyPr/>
                      <a:lstStyle/>
                      <a:p>
                        <a:pPr algn="r" fontAlgn="ctr">
                          <a:defRPr spc="50"/>
                        </a:pPr>
                        <a:r>
                          <a:rPr lang="en-GB" sz="900" spc="50" noProof="1"/>
                          <a:t>5.4</a:t>
                        </a:r>
                      </a:p>
                    </a:txBody>
                    <a:tcPr marL="72000" marR="72000" marT="0" marB="0" anchor="ctr">
                      <a:lnL>
                        <a:noFill/>
                      </a:lnL>
                      <a:lnR>
                        <a:noFill/>
                      </a:lnR>
                      <a:lnT>
                        <a:noFill/>
                      </a:lnT>
                      <a:lnB>
                        <a:noFill/>
                      </a:lnB>
                    </a:tcPr>
                  </a:tc>
                  <a:extLst>
                    <a:ext uri="{0D108BD9-81ED-4DB2-BD59-A6C34878D82A}">
                      <a16:rowId xmlns:a16="http://schemas.microsoft.com/office/drawing/2014/main" val="10003"/>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6.3</a:t>
                        </a:r>
                      </a:p>
                    </a:txBody>
                    <a:tcPr marL="72000" marR="72000" marT="0" marB="0" anchor="ctr">
                      <a:lnL>
                        <a:noFill/>
                      </a:lnL>
                      <a:lnR>
                        <a:noFill/>
                      </a:lnR>
                      <a:lnT>
                        <a:noFill/>
                      </a:lnT>
                      <a:lnB>
                        <a:noFill/>
                      </a:lnB>
                    </a:tcPr>
                  </a:tc>
                  <a:tc>
                    <a:txBody>
                      <a:bodyPr/>
                      <a:lstStyle/>
                      <a:p>
                        <a:pPr algn="r" fontAlgn="ctr">
                          <a:defRPr spc="50"/>
                        </a:pPr>
                        <a:r>
                          <a:rPr lang="en-GB" sz="900" spc="50" noProof="1"/>
                          <a:t>6.5</a:t>
                        </a:r>
                      </a:p>
                    </a:txBody>
                    <a:tcPr marL="72000" marR="72000" marT="0" marB="0" anchor="ctr">
                      <a:lnL>
                        <a:noFill/>
                      </a:lnL>
                      <a:lnR>
                        <a:noFill/>
                      </a:lnR>
                      <a:lnT>
                        <a:noFill/>
                      </a:lnT>
                      <a:lnB>
                        <a:noFill/>
                      </a:lnB>
                    </a:tcPr>
                  </a:tc>
                  <a:tc>
                    <a:txBody>
                      <a:bodyPr/>
                      <a:lstStyle/>
                      <a:p>
                        <a:pPr algn="r" fontAlgn="ctr">
                          <a:defRPr spc="50"/>
                        </a:pPr>
                        <a:r>
                          <a:rPr lang="en-GB" sz="900" spc="50" noProof="1"/>
                          <a:t>4.9</a:t>
                        </a:r>
                      </a:p>
                    </a:txBody>
                    <a:tcPr marL="72000" marR="72000" marT="0" marB="0" anchor="ctr">
                      <a:lnL>
                        <a:noFill/>
                      </a:lnL>
                      <a:lnR>
                        <a:noFill/>
                      </a:lnR>
                      <a:lnT>
                        <a:noFill/>
                      </a:lnT>
                      <a:lnB>
                        <a:noFill/>
                      </a:lnB>
                    </a:tcPr>
                  </a:tc>
                  <a:tc>
                    <a:txBody>
                      <a:bodyPr/>
                      <a:lstStyle/>
                      <a:p>
                        <a:pPr algn="r" fontAlgn="ctr">
                          <a:defRPr spc="50"/>
                        </a:pPr>
                        <a:r>
                          <a:rPr lang="en-GB" sz="900" spc="50" noProof="1"/>
                          <a:t>5.0</a:t>
                        </a:r>
                      </a:p>
                    </a:txBody>
                    <a:tcPr marL="72000" marR="72000" marT="0" marB="0" anchor="ctr">
                      <a:lnL>
                        <a:noFill/>
                      </a:lnL>
                      <a:lnR>
                        <a:noFill/>
                      </a:lnR>
                      <a:lnT>
                        <a:noFill/>
                      </a:lnT>
                      <a:lnB>
                        <a:noFill/>
                      </a:lnB>
                    </a:tcPr>
                  </a:tc>
                  <a:extLst>
                    <a:ext uri="{0D108BD9-81ED-4DB2-BD59-A6C34878D82A}">
                      <a16:rowId xmlns:a16="http://schemas.microsoft.com/office/drawing/2014/main" val="10004"/>
                    </a:ext>
                  </a:extLst>
                </a:tr>
                <a:tr h="540000">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6.5</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6.7</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5.6</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5.7</a:t>
                        </a:r>
                      </a:p>
                    </a:txBody>
                    <a:tcPr marL="72000" marR="72000" marT="0" marB="0" anchor="ctr">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04" name="Cell_1_4_1_4"/>
            <p:cNvSpPr txBox="1"/>
            <p:nvPr/>
          </p:nvSpPr>
          <p:spPr>
            <a:xfrm>
              <a:off x="666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2016</a:t>
              </a:r>
            </a:p>
          </p:txBody>
        </p:sp>
        <p:sp>
          <p:nvSpPr>
            <p:cNvPr id="105" name="Cell_1_5_1_5"/>
            <p:cNvSpPr txBox="1"/>
            <p:nvPr/>
          </p:nvSpPr>
          <p:spPr>
            <a:xfrm>
              <a:off x="720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2015</a:t>
              </a:r>
            </a:p>
          </p:txBody>
        </p:sp>
        <p:sp>
          <p:nvSpPr>
            <p:cNvPr id="106" name="Cell_1_6_1_6"/>
            <p:cNvSpPr txBox="1"/>
            <p:nvPr/>
          </p:nvSpPr>
          <p:spPr>
            <a:xfrm>
              <a:off x="774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Göteborg</a:t>
              </a:r>
            </a:p>
          </p:txBody>
        </p:sp>
        <p:sp>
          <p:nvSpPr>
            <p:cNvPr id="107" name="Cell_1_7_1_7"/>
            <p:cNvSpPr txBox="1"/>
            <p:nvPr/>
          </p:nvSpPr>
          <p:spPr>
            <a:xfrm>
              <a:off x="828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GR</a:t>
              </a:r>
            </a:p>
          </p:txBody>
        </p:sp>
        <p:sp>
          <p:nvSpPr>
            <p:cNvPr id="201" name="Cell_2_1_2_1"/>
            <p:cNvSpPr txBox="1"/>
            <p:nvPr/>
          </p:nvSpPr>
          <p:spPr>
            <a:xfrm>
              <a:off x="720000" y="183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Förskolan ska vara rolig, trygg och lärorik för alla barn</a:t>
              </a:r>
            </a:p>
          </p:txBody>
        </p:sp>
        <p:sp>
          <p:nvSpPr>
            <p:cNvPr id="301" name="Cell_3_1_3_1"/>
            <p:cNvSpPr txBox="1"/>
            <p:nvPr/>
          </p:nvSpPr>
          <p:spPr>
            <a:xfrm>
              <a:off x="720000" y="237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Personalen tar väl hand om mitt barn</a:t>
              </a:r>
            </a:p>
          </p:txBody>
        </p:sp>
        <p:sp>
          <p:nvSpPr>
            <p:cNvPr id="401" name="Cell_4_1_4_1"/>
            <p:cNvSpPr txBox="1"/>
            <p:nvPr/>
          </p:nvSpPr>
          <p:spPr>
            <a:xfrm>
              <a:off x="720000" y="291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Personalen ska ge föräldrar tydlig information</a:t>
              </a:r>
            </a:p>
          </p:txBody>
        </p:sp>
        <p:sp>
          <p:nvSpPr>
            <p:cNvPr id="501" name="Cell_5_1_5_1"/>
            <p:cNvSpPr txBox="1"/>
            <p:nvPr/>
          </p:nvSpPr>
          <p:spPr>
            <a:xfrm>
              <a:off x="720000" y="345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Föräldrar ska kunna vara med och påverka arbetet i fsk</a:t>
              </a:r>
            </a:p>
          </p:txBody>
        </p:sp>
        <p:sp>
          <p:nvSpPr>
            <p:cNvPr id="601" name="Cell_6_1_6_1"/>
            <p:cNvSpPr txBox="1"/>
            <p:nvPr/>
          </p:nvSpPr>
          <p:spPr>
            <a:xfrm>
              <a:off x="720000" y="399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ska möta personal som de känner</a:t>
              </a:r>
            </a:p>
          </p:txBody>
        </p:sp>
        <p:graphicFrame>
          <p:nvGraphicFramePr>
            <p:cNvPr id="3" name="Chart_2_2_2_3"/>
            <p:cNvGraphicFramePr>
              <a:graphicFrameLocks/>
            </p:cNvGraphicFramePr>
            <p:nvPr/>
          </p:nvGraphicFramePr>
          <p:xfrm>
            <a:off x="3780000" y="1836000"/>
            <a:ext cx="2880000" cy="5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3" name="Chart_3_2_3_3"/>
            <p:cNvGraphicFramePr>
              <a:graphicFrameLocks/>
            </p:cNvGraphicFramePr>
            <p:nvPr/>
          </p:nvGraphicFramePr>
          <p:xfrm>
            <a:off x="3780000" y="2376000"/>
            <a:ext cx="2880000" cy="5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4" name="Chart_4_2_4_3"/>
            <p:cNvGraphicFramePr>
              <a:graphicFrameLocks/>
            </p:cNvGraphicFramePr>
            <p:nvPr/>
          </p:nvGraphicFramePr>
          <p:xfrm>
            <a:off x="3780000" y="2916000"/>
            <a:ext cx="2880000" cy="5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005" name="Chart_5_2_5_3"/>
            <p:cNvGraphicFramePr>
              <a:graphicFrameLocks/>
            </p:cNvGraphicFramePr>
            <p:nvPr/>
          </p:nvGraphicFramePr>
          <p:xfrm>
            <a:off x="3780000" y="3456000"/>
            <a:ext cx="2880000" cy="54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006" name="Chart_6_2_6_3"/>
            <p:cNvGraphicFramePr>
              <a:graphicFrameLocks/>
            </p:cNvGraphicFramePr>
            <p:nvPr/>
          </p:nvGraphicFramePr>
          <p:xfrm>
            <a:off x="3780000" y="3996000"/>
            <a:ext cx="2880000" cy="2700000"/>
          </p:xfrm>
          <a:graphic>
            <a:graphicData uri="http://schemas.openxmlformats.org/drawingml/2006/chart">
              <c:chart xmlns:c="http://schemas.openxmlformats.org/drawingml/2006/chart" xmlns:r="http://schemas.openxmlformats.org/officeDocument/2006/relationships" r:id="rId6"/>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Id7"/>
            <a:stretch>
              <a:fillRect/>
            </a:stretch>
          </p:blipFill>
          <p:spPr>
            <a:xfrm>
              <a:off x="3713020" y="1644568"/>
              <a:ext cx="2637744" cy="196125"/>
            </a:xfrm>
            <a:prstGeom prst="rect">
              <a:avLst/>
            </a:prstGeom>
          </p:spPr>
        </p:pic>
        <p:pic>
          <p:nvPicPr>
            <p:cNvPr id="5" name="Bildobjekt 4"/>
            <p:cNvPicPr>
              <a:picLocks noChangeAspect="1"/>
            </p:cNvPicPr>
            <p:nvPr/>
          </p:nvPicPr>
          <p:blipFill>
            <a:blip r:embed="rId8"/>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stadsdelen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Gbg fristående</a:t>
              </a:r>
              <a:br/>
              <a:r>
                <a:rPr lang="en-GB" sz="1050" spc="50" noProof="1">
                  <a:solidFill>
                    <a:schemeClr val="tx1">
                      <a:lumMod val="249351"/>
                    </a:schemeClr>
                  </a:solidFill>
                </a:rPr>
                <a:t>och bygger på svar från 526 vårdnadshavare av 791 möjliga, alltså 66.5%</a:t>
              </a: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Grid>
                  <a:gridCol w="3060000">
                    <a:extLst>
                      <a:ext uri="{9D8B030D-6E8A-4147-A177-3AD203B41FA5}">
                        <a16:colId xmlns:a16="http://schemas.microsoft.com/office/drawing/2014/main" val="20000"/>
                      </a:ext>
                    </a:extLst>
                  </a:gridCol>
                  <a:gridCol w="1440000">
                    <a:extLst>
                      <a:ext uri="{9D8B030D-6E8A-4147-A177-3AD203B41FA5}">
                        <a16:colId xmlns:a16="http://schemas.microsoft.com/office/drawing/2014/main" val="20001"/>
                      </a:ext>
                    </a:extLst>
                  </a:gridCol>
                  <a:gridCol w="1440000">
                    <a:extLst>
                      <a:ext uri="{9D8B030D-6E8A-4147-A177-3AD203B41FA5}">
                        <a16:colId xmlns:a16="http://schemas.microsoft.com/office/drawing/2014/main" val="20002"/>
                      </a:ext>
                    </a:extLst>
                  </a:gridCol>
                  <a:gridCol w="540000">
                    <a:extLst>
                      <a:ext uri="{9D8B030D-6E8A-4147-A177-3AD203B41FA5}">
                        <a16:colId xmlns:a16="http://schemas.microsoft.com/office/drawing/2014/main" val="20003"/>
                      </a:ext>
                    </a:extLst>
                  </a:gridCol>
                  <a:gridCol w="540000">
                    <a:extLst>
                      <a:ext uri="{9D8B030D-6E8A-4147-A177-3AD203B41FA5}">
                        <a16:colId xmlns:a16="http://schemas.microsoft.com/office/drawing/2014/main" val="20004"/>
                      </a:ext>
                    </a:extLst>
                  </a:gridCol>
                  <a:gridCol w="540000">
                    <a:extLst>
                      <a:ext uri="{9D8B030D-6E8A-4147-A177-3AD203B41FA5}">
                        <a16:colId xmlns:a16="http://schemas.microsoft.com/office/drawing/2014/main" val="20005"/>
                      </a:ext>
                    </a:extLst>
                  </a:gridCol>
                  <a:gridCol w="540000">
                    <a:extLst>
                      <a:ext uri="{9D8B030D-6E8A-4147-A177-3AD203B41FA5}">
                        <a16:colId xmlns:a16="http://schemas.microsoft.com/office/drawing/2014/main" val="20006"/>
                      </a:ext>
                    </a:extLst>
                  </a:gridCol>
                </a:tblGrid>
                <a:tr h="540000">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tc>
                    <a:txBody>
                      <a:bodyPr/>
                      <a:lstStyle/>
                      <a:p>
                        <a:pPr algn="r" fontAlgn="b">
                          <a:defRPr spc="50"/>
                        </a:pPr>
                        <a:endParaRPr sz="800" dirty="0"/>
                      </a:p>
                    </a:txBody>
                    <a:tcPr marL="72000" marR="72000" marT="0" marB="0" anchor="b">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0"/>
                    </a:ext>
                  </a:extLst>
                </a:tr>
                <a:tr h="540000">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endParaRPr sz="900" dirty="0"/>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6.4</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6.6</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5.4</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tc>
                    <a:txBody>
                      <a:bodyPr/>
                      <a:lstStyle/>
                      <a:p>
                        <a:pPr algn="r" fontAlgn="ctr">
                          <a:defRPr spc="50"/>
                        </a:pPr>
                        <a:r>
                          <a:rPr lang="en-GB" sz="900" spc="50" noProof="1"/>
                          <a:t>5.5</a:t>
                        </a:r>
                      </a:p>
                    </a:txBody>
                    <a:tcPr marL="72000" marR="72000" marT="0" marB="0" anchor="ctr">
                      <a:lnL>
                        <a:noFill/>
                      </a:lnL>
                      <a:lnR>
                        <a:noFill/>
                      </a:lnR>
                      <a:lnT w="9525" cap="flat" cmpd="sng" algn="ctr">
                        <a:solidFill>
                          <a:srgbClr val="DDDDDD"/>
                        </a:solidFill>
                        <a:prstDash val="solid"/>
                        <a:round/>
                        <a:headEnd type="none" w="med" len="med"/>
                        <a:tailEnd type="none" w="med" len="med"/>
                      </a:lnT>
                      <a:lnB>
                        <a:noFill/>
                      </a:lnB>
                    </a:tcPr>
                  </a:tc>
                  <a:extLst>
                    <a:ext uri="{0D108BD9-81ED-4DB2-BD59-A6C34878D82A}">
                      <a16:rowId xmlns:a16="http://schemas.microsoft.com/office/drawing/2014/main" val="10001"/>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6.3</a:t>
                        </a:r>
                      </a:p>
                    </a:txBody>
                    <a:tcPr marL="72000" marR="72000" marT="0" marB="0" anchor="ctr">
                      <a:lnL>
                        <a:noFill/>
                      </a:lnL>
                      <a:lnR>
                        <a:noFill/>
                      </a:lnR>
                      <a:lnT>
                        <a:noFill/>
                      </a:lnT>
                      <a:lnB>
                        <a:noFill/>
                      </a:lnB>
                    </a:tcPr>
                  </a:tc>
                  <a:tc>
                    <a:txBody>
                      <a:bodyPr/>
                      <a:lstStyle/>
                      <a:p>
                        <a:pPr algn="r" fontAlgn="ctr">
                          <a:defRPr spc="50"/>
                        </a:pPr>
                        <a:r>
                          <a:rPr lang="en-GB" sz="900" spc="50" noProof="1"/>
                          <a:t>6.4</a:t>
                        </a:r>
                      </a:p>
                    </a:txBody>
                    <a:tcPr marL="72000" marR="72000" marT="0" marB="0" anchor="ctr">
                      <a:lnL>
                        <a:noFill/>
                      </a:lnL>
                      <a:lnR>
                        <a:noFill/>
                      </a:lnR>
                      <a:lnT>
                        <a:noFill/>
                      </a:lnT>
                      <a:lnB>
                        <a:noFill/>
                      </a:lnB>
                    </a:tcPr>
                  </a:tc>
                  <a:tc>
                    <a:txBody>
                      <a:bodyPr/>
                      <a:lstStyle/>
                      <a:p>
                        <a:pPr algn="r" fontAlgn="ctr">
                          <a:defRPr spc="50"/>
                        </a:pPr>
                        <a:r>
                          <a:rPr lang="en-GB" sz="900" spc="50" noProof="1"/>
                          <a:t>5.5</a:t>
                        </a:r>
                      </a:p>
                    </a:txBody>
                    <a:tcPr marL="72000" marR="72000" marT="0" marB="0" anchor="ctr">
                      <a:lnL>
                        <a:noFill/>
                      </a:lnL>
                      <a:lnR>
                        <a:noFill/>
                      </a:lnR>
                      <a:lnT>
                        <a:noFill/>
                      </a:lnT>
                      <a:lnB>
                        <a:noFill/>
                      </a:lnB>
                    </a:tcPr>
                  </a:tc>
                  <a:tc>
                    <a:txBody>
                      <a:bodyPr/>
                      <a:lstStyle/>
                      <a:p>
                        <a:pPr algn="r" fontAlgn="ctr">
                          <a:defRPr spc="50"/>
                        </a:pPr>
                        <a:r>
                          <a:rPr lang="en-GB" sz="900" spc="50" noProof="1"/>
                          <a:t>5.6</a:t>
                        </a:r>
                      </a:p>
                    </a:txBody>
                    <a:tcPr marL="72000" marR="72000" marT="0" marB="0" anchor="ctr">
                      <a:lnL>
                        <a:noFill/>
                      </a:lnL>
                      <a:lnR>
                        <a:noFill/>
                      </a:lnR>
                      <a:lnT>
                        <a:noFill/>
                      </a:lnT>
                      <a:lnB>
                        <a:noFill/>
                      </a:lnB>
                    </a:tcPr>
                  </a:tc>
                  <a:extLst>
                    <a:ext uri="{0D108BD9-81ED-4DB2-BD59-A6C34878D82A}">
                      <a16:rowId xmlns:a16="http://schemas.microsoft.com/office/drawing/2014/main" val="10002"/>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6.6</a:t>
                        </a:r>
                      </a:p>
                    </a:txBody>
                    <a:tcPr marL="72000" marR="72000" marT="0" marB="0" anchor="ctr">
                      <a:lnL>
                        <a:noFill/>
                      </a:lnL>
                      <a:lnR>
                        <a:noFill/>
                      </a:lnR>
                      <a:lnT>
                        <a:noFill/>
                      </a:lnT>
                      <a:lnB>
                        <a:noFill/>
                      </a:lnB>
                    </a:tcPr>
                  </a:tc>
                  <a:tc>
                    <a:txBody>
                      <a:bodyPr/>
                      <a:lstStyle/>
                      <a:p>
                        <a:pPr algn="r" fontAlgn="ctr">
                          <a:defRPr spc="50"/>
                        </a:pPr>
                        <a:r>
                          <a:rPr lang="en-GB" sz="900" spc="50" noProof="1"/>
                          <a:t>6.5</a:t>
                        </a:r>
                      </a:p>
                    </a:txBody>
                    <a:tcPr marL="72000" marR="72000" marT="0" marB="0" anchor="ctr">
                      <a:lnL>
                        <a:noFill/>
                      </a:lnL>
                      <a:lnR>
                        <a:noFill/>
                      </a:lnR>
                      <a:lnT>
                        <a:noFill/>
                      </a:lnT>
                      <a:lnB>
                        <a:noFill/>
                      </a:lnB>
                    </a:tcPr>
                  </a:tc>
                  <a:tc>
                    <a:txBody>
                      <a:bodyPr/>
                      <a:lstStyle/>
                      <a:p>
                        <a:pPr algn="r" fontAlgn="ctr">
                          <a:defRPr spc="50"/>
                        </a:pPr>
                        <a:r>
                          <a:rPr lang="en-GB" sz="900" spc="50" noProof="1"/>
                          <a:t>5.8</a:t>
                        </a:r>
                      </a:p>
                    </a:txBody>
                    <a:tcPr marL="72000" marR="72000" marT="0" marB="0" anchor="ctr">
                      <a:lnL>
                        <a:noFill/>
                      </a:lnL>
                      <a:lnR>
                        <a:noFill/>
                      </a:lnR>
                      <a:lnT>
                        <a:noFill/>
                      </a:lnT>
                      <a:lnB>
                        <a:noFill/>
                      </a:lnB>
                    </a:tcPr>
                  </a:tc>
                  <a:tc>
                    <a:txBody>
                      <a:bodyPr/>
                      <a:lstStyle/>
                      <a:p>
                        <a:pPr algn="r" fontAlgn="ctr">
                          <a:defRPr spc="50"/>
                        </a:pPr>
                        <a:r>
                          <a:rPr lang="en-GB" sz="900" spc="50" noProof="1"/>
                          <a:t>5.9</a:t>
                        </a:r>
                      </a:p>
                    </a:txBody>
                    <a:tcPr marL="72000" marR="72000" marT="0" marB="0" anchor="ctr">
                      <a:lnL>
                        <a:noFill/>
                      </a:lnL>
                      <a:lnR>
                        <a:noFill/>
                      </a:lnR>
                      <a:lnT>
                        <a:noFill/>
                      </a:lnT>
                      <a:lnB>
                        <a:noFill/>
                      </a:lnB>
                    </a:tcPr>
                  </a:tc>
                  <a:extLst>
                    <a:ext uri="{0D108BD9-81ED-4DB2-BD59-A6C34878D82A}">
                      <a16:rowId xmlns:a16="http://schemas.microsoft.com/office/drawing/2014/main" val="10003"/>
                    </a:ext>
                  </a:extLst>
                </a:tr>
                <a:tr h="540000">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endParaRPr sz="900" dirty="0"/>
                      </a:p>
                    </a:txBody>
                    <a:tcPr marL="72000" marR="72000" marT="0" marB="0" anchor="ctr">
                      <a:lnL>
                        <a:noFill/>
                      </a:lnL>
                      <a:lnR>
                        <a:noFill/>
                      </a:lnR>
                      <a:lnT>
                        <a:noFill/>
                      </a:lnT>
                      <a:lnB>
                        <a:noFill/>
                      </a:lnB>
                    </a:tcPr>
                  </a:tc>
                  <a:tc>
                    <a:txBody>
                      <a:bodyPr/>
                      <a:lstStyle/>
                      <a:p>
                        <a:pPr algn="r" fontAlgn="ctr">
                          <a:defRPr spc="50"/>
                        </a:pPr>
                        <a:r>
                          <a:rPr lang="en-GB" sz="900" spc="50" noProof="1"/>
                          <a:t>6.5</a:t>
                        </a:r>
                      </a:p>
                    </a:txBody>
                    <a:tcPr marL="72000" marR="72000" marT="0" marB="0" anchor="ctr">
                      <a:lnL>
                        <a:noFill/>
                      </a:lnL>
                      <a:lnR>
                        <a:noFill/>
                      </a:lnR>
                      <a:lnT>
                        <a:noFill/>
                      </a:lnT>
                      <a:lnB>
                        <a:noFill/>
                      </a:lnB>
                    </a:tcPr>
                  </a:tc>
                  <a:tc>
                    <a:txBody>
                      <a:bodyPr/>
                      <a:lstStyle/>
                      <a:p>
                        <a:pPr algn="r" fontAlgn="ctr">
                          <a:defRPr spc="50"/>
                        </a:pPr>
                        <a:r>
                          <a:rPr lang="en-GB" sz="900" spc="50" noProof="1"/>
                          <a:t>6.5</a:t>
                        </a:r>
                      </a:p>
                    </a:txBody>
                    <a:tcPr marL="72000" marR="72000" marT="0" marB="0" anchor="ctr">
                      <a:lnL>
                        <a:noFill/>
                      </a:lnL>
                      <a:lnR>
                        <a:noFill/>
                      </a:lnR>
                      <a:lnT>
                        <a:noFill/>
                      </a:lnT>
                      <a:lnB>
                        <a:noFill/>
                      </a:lnB>
                    </a:tcPr>
                  </a:tc>
                  <a:tc>
                    <a:txBody>
                      <a:bodyPr/>
                      <a:lstStyle/>
                      <a:p>
                        <a:pPr algn="r" fontAlgn="ctr">
                          <a:defRPr spc="50"/>
                        </a:pPr>
                        <a:r>
                          <a:rPr lang="en-GB" sz="900" spc="50" noProof="1"/>
                          <a:t>5.6</a:t>
                        </a:r>
                      </a:p>
                    </a:txBody>
                    <a:tcPr marL="72000" marR="72000" marT="0" marB="0" anchor="ctr">
                      <a:lnL>
                        <a:noFill/>
                      </a:lnL>
                      <a:lnR>
                        <a:noFill/>
                      </a:lnR>
                      <a:lnT>
                        <a:noFill/>
                      </a:lnT>
                      <a:lnB>
                        <a:noFill/>
                      </a:lnB>
                    </a:tcPr>
                  </a:tc>
                  <a:tc>
                    <a:txBody>
                      <a:bodyPr/>
                      <a:lstStyle/>
                      <a:p>
                        <a:pPr algn="r" fontAlgn="ctr">
                          <a:defRPr spc="50"/>
                        </a:pPr>
                        <a:r>
                          <a:rPr lang="en-GB" sz="900" spc="50" noProof="1"/>
                          <a:t>5.7</a:t>
                        </a:r>
                      </a:p>
                    </a:txBody>
                    <a:tcPr marL="72000" marR="72000" marT="0" marB="0" anchor="ctr">
                      <a:lnL>
                        <a:noFill/>
                      </a:lnL>
                      <a:lnR>
                        <a:noFill/>
                      </a:lnR>
                      <a:lnT>
                        <a:noFill/>
                      </a:lnT>
                      <a:lnB>
                        <a:noFill/>
                      </a:lnB>
                    </a:tcPr>
                  </a:tc>
                  <a:extLst>
                    <a:ext uri="{0D108BD9-81ED-4DB2-BD59-A6C34878D82A}">
                      <a16:rowId xmlns:a16="http://schemas.microsoft.com/office/drawing/2014/main" val="10004"/>
                    </a:ext>
                  </a:extLst>
                </a:tr>
                <a:tr h="540000">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endParaRPr sz="900" dirty="0"/>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6.3</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6.5</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5.6</a:t>
                        </a:r>
                      </a:p>
                    </a:txBody>
                    <a:tcPr marL="72000" marR="72000" marT="0" marB="0" anchor="ctr">
                      <a:lnL>
                        <a:noFill/>
                      </a:lnL>
                      <a:lnR>
                        <a:noFill/>
                      </a:lnR>
                      <a:lnT>
                        <a:noFill/>
                      </a:lnT>
                      <a:lnB>
                        <a:solidFill>
                          <a:srgbClr val="DDDDDD"/>
                        </a:solidFill>
                        <a:prstDash val="solid"/>
                        <a:round/>
                        <a:headEnd type="none" w="med" len="med"/>
                        <a:tailEnd type="none" w="med" len="med"/>
                      </a:lnB>
                    </a:tcPr>
                  </a:tc>
                  <a:tc>
                    <a:txBody>
                      <a:bodyPr/>
                      <a:lstStyle/>
                      <a:p>
                        <a:pPr algn="r" fontAlgn="ctr">
                          <a:defRPr spc="50"/>
                        </a:pPr>
                        <a:r>
                          <a:rPr lang="en-GB" sz="900" spc="50" noProof="1"/>
                          <a:t>5.7</a:t>
                        </a:r>
                      </a:p>
                    </a:txBody>
                    <a:tcPr marL="72000" marR="72000" marT="0" marB="0" anchor="ctr">
                      <a:lnL>
                        <a:noFill/>
                      </a:lnL>
                      <a:lnR>
                        <a:noFill/>
                      </a:lnR>
                      <a:lnT>
                        <a:noFill/>
                      </a:lnT>
                      <a:lnB>
                        <a:solidFill>
                          <a:srgbClr val="DDDDDD"/>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
          <p:nvSpPr>
            <p:cNvPr id="104" name="Cell_1_4_1_4"/>
            <p:cNvSpPr txBox="1"/>
            <p:nvPr/>
          </p:nvSpPr>
          <p:spPr>
            <a:xfrm>
              <a:off x="666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2016</a:t>
              </a:r>
            </a:p>
          </p:txBody>
        </p:sp>
        <p:sp>
          <p:nvSpPr>
            <p:cNvPr id="105" name="Cell_1_5_1_5"/>
            <p:cNvSpPr txBox="1"/>
            <p:nvPr/>
          </p:nvSpPr>
          <p:spPr>
            <a:xfrm>
              <a:off x="720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2015</a:t>
              </a:r>
            </a:p>
          </p:txBody>
        </p:sp>
        <p:sp>
          <p:nvSpPr>
            <p:cNvPr id="106" name="Cell_1_6_1_6"/>
            <p:cNvSpPr txBox="1"/>
            <p:nvPr/>
          </p:nvSpPr>
          <p:spPr>
            <a:xfrm>
              <a:off x="774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Göteborg</a:t>
              </a:r>
            </a:p>
          </p:txBody>
        </p:sp>
        <p:sp>
          <p:nvSpPr>
            <p:cNvPr id="107" name="Cell_1_7_1_7"/>
            <p:cNvSpPr txBox="1"/>
            <p:nvPr/>
          </p:nvSpPr>
          <p:spPr>
            <a:xfrm>
              <a:off x="8280000" y="1296000"/>
              <a:ext cx="54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b">
              <a:normAutofit/>
            </a:bodyPr>
            <a:lstStyle/>
            <a:p>
              <a:pPr algn="r" fontAlgn="b">
                <a:defRPr spc="50"/>
              </a:pPr>
              <a:r>
                <a:rPr lang="en-GB" sz="800" b="1" spc="50" noProof="1"/>
                <a:t>GR</a:t>
              </a:r>
            </a:p>
          </p:txBody>
        </p:sp>
        <p:sp>
          <p:nvSpPr>
            <p:cNvPr id="201" name="Cell_2_1_2_1"/>
            <p:cNvSpPr txBox="1"/>
            <p:nvPr/>
          </p:nvSpPr>
          <p:spPr>
            <a:xfrm>
              <a:off x="720000" y="183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har möjlighet att ingå i mindre och större grupper under delar av dagen</a:t>
              </a:r>
            </a:p>
          </p:txBody>
        </p:sp>
        <p:sp>
          <p:nvSpPr>
            <p:cNvPr id="301" name="Cell_3_1_3_1"/>
            <p:cNvSpPr txBox="1"/>
            <p:nvPr/>
          </p:nvSpPr>
          <p:spPr>
            <a:xfrm>
              <a:off x="720000" y="237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har möjlighet att ha inflytande på verksamhetens innehåll</a:t>
              </a:r>
            </a:p>
          </p:txBody>
        </p:sp>
        <p:sp>
          <p:nvSpPr>
            <p:cNvPr id="401" name="Cell_4_1_4_1"/>
            <p:cNvSpPr txBox="1"/>
            <p:nvPr/>
          </p:nvSpPr>
          <p:spPr>
            <a:xfrm>
              <a:off x="720000" y="291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ska lära sig hur man fungerar tillsammans i en grupp</a:t>
              </a:r>
            </a:p>
          </p:txBody>
        </p:sp>
        <p:sp>
          <p:nvSpPr>
            <p:cNvPr id="501" name="Cell_5_1_5_1"/>
            <p:cNvSpPr txBox="1"/>
            <p:nvPr/>
          </p:nvSpPr>
          <p:spPr>
            <a:xfrm>
              <a:off x="720000" y="345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ska känna glädjen av att lära sig och känna att de behövs i gruppen</a:t>
              </a:r>
            </a:p>
          </p:txBody>
        </p:sp>
        <p:sp>
          <p:nvSpPr>
            <p:cNvPr id="601" name="Cell_6_1_6_1"/>
            <p:cNvSpPr txBox="1"/>
            <p:nvPr/>
          </p:nvSpPr>
          <p:spPr>
            <a:xfrm>
              <a:off x="720000" y="3996000"/>
              <a:ext cx="3060000" cy="540000"/>
            </a:xfrm>
            <a:prstGeom prst="rect">
              <a:avLst/>
            </a:prstGeom>
            <a:noFill/>
          </p:spPr>
          <p:style>
            <a:lnRef idx="0">
              <a:scrgbClr r="0" g="0" b="0"/>
            </a:lnRef>
            <a:fillRef idx="0">
              <a:scrgbClr r="0" g="0" b="0"/>
            </a:fillRef>
            <a:effectRef idx="0">
              <a:scrgbClr r="0" g="0" b="0"/>
            </a:effectRef>
            <a:fontRef idx="minor"/>
          </p:style>
          <p:txBody>
            <a:bodyPr vertOverflow="clip" wrap="square" lIns="0" tIns="0" rIns="72000" bIns="0" anchor="ctr">
              <a:normAutofit/>
            </a:bodyPr>
            <a:lstStyle/>
            <a:p>
              <a:pPr algn="r" fontAlgn="ctr">
                <a:defRPr spc="50"/>
              </a:pPr>
              <a:r>
                <a:rPr lang="en-GB" sz="900" spc="50" noProof="1"/>
                <a:t>Barnen ska kunna byta mellan olika aktiviteter under dagen</a:t>
              </a:r>
            </a:p>
          </p:txBody>
        </p:sp>
        <p:graphicFrame>
          <p:nvGraphicFramePr>
            <p:cNvPr id="3" name="Chart_2_2_2_3"/>
            <p:cNvGraphicFramePr>
              <a:graphicFrameLocks/>
            </p:cNvGraphicFramePr>
            <p:nvPr/>
          </p:nvGraphicFramePr>
          <p:xfrm>
            <a:off x="3780000" y="1836000"/>
            <a:ext cx="2880000" cy="540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5003" name="Chart_3_2_3_3"/>
            <p:cNvGraphicFramePr>
              <a:graphicFrameLocks/>
            </p:cNvGraphicFramePr>
            <p:nvPr/>
          </p:nvGraphicFramePr>
          <p:xfrm>
            <a:off x="3780000" y="2376000"/>
            <a:ext cx="2880000" cy="540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5004" name="Chart_4_2_4_3"/>
            <p:cNvGraphicFramePr>
              <a:graphicFrameLocks/>
            </p:cNvGraphicFramePr>
            <p:nvPr/>
          </p:nvGraphicFramePr>
          <p:xfrm>
            <a:off x="3780000" y="2916000"/>
            <a:ext cx="2880000" cy="540000"/>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5005" name="Chart_5_2_5_3"/>
            <p:cNvGraphicFramePr>
              <a:graphicFrameLocks/>
            </p:cNvGraphicFramePr>
            <p:nvPr/>
          </p:nvGraphicFramePr>
          <p:xfrm>
            <a:off x="3780000" y="3456000"/>
            <a:ext cx="2880000" cy="5400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5006" name="Chart_6_2_6_3"/>
            <p:cNvGraphicFramePr>
              <a:graphicFrameLocks/>
            </p:cNvGraphicFramePr>
            <p:nvPr/>
          </p:nvGraphicFramePr>
          <p:xfrm>
            <a:off x="3780000" y="3996000"/>
            <a:ext cx="2880000" cy="2700000"/>
          </p:xfrm>
          <a:graphic>
            <a:graphicData uri="http://schemas.openxmlformats.org/drawingml/2006/chart">
              <c:chart xmlns:c="http://schemas.openxmlformats.org/drawingml/2006/chart" xmlns:r="http://schemas.openxmlformats.org/officeDocument/2006/relationships" r:id="rId6"/>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Id7"/>
            <a:stretch>
              <a:fillRect/>
            </a:stretch>
          </p:blipFill>
          <p:spPr>
            <a:xfrm>
              <a:off x="3713020" y="1644568"/>
              <a:ext cx="2637744" cy="196125"/>
            </a:xfrm>
            <a:prstGeom prst="rect">
              <a:avLst/>
            </a:prstGeom>
          </p:spPr>
        </p:pic>
        <p:pic>
          <p:nvPicPr>
            <p:cNvPr id="5" name="Bildobjekt 4"/>
            <p:cNvPicPr>
              <a:picLocks noChangeAspect="1"/>
            </p:cNvPicPr>
            <p:nvPr/>
          </p:nvPicPr>
          <p:blipFill>
            <a:blip r:embed="rId8"/>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theme/theme1.xml><?xml version="1.0" encoding="utf-8"?>
<a:theme xmlns:a="http://schemas.openxmlformats.org/drawingml/2006/main"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1216</Words>
  <Application>Microsoft Office PowerPoint</Application>
  <PresentationFormat>A4 (210 x 297 mm)</PresentationFormat>
  <Paragraphs>384</Paragraphs>
  <Slides>16</Slides>
  <Notes>0</Notes>
  <HiddenSlides>1</HiddenSlides>
  <MMClips>0</MMClips>
  <ScaleCrop>false</ScaleCrop>
  <HeadingPairs>
    <vt:vector size="6" baseType="variant">
      <vt:variant>
        <vt:lpstr>Använt teckensnitt</vt:lpstr>
      </vt:variant>
      <vt:variant>
        <vt:i4>3</vt:i4>
      </vt:variant>
      <vt:variant>
        <vt:lpstr>Tema</vt:lpstr>
      </vt:variant>
      <vt:variant>
        <vt:i4>2</vt:i4>
      </vt:variant>
      <vt:variant>
        <vt:lpstr>Bildrubriker</vt:lpstr>
      </vt:variant>
      <vt:variant>
        <vt:i4>16</vt:i4>
      </vt:variant>
    </vt:vector>
  </HeadingPairs>
  <TitlesOfParts>
    <vt:vector size="21" baseType="lpstr">
      <vt:lpstr>Arial</vt:lpstr>
      <vt:lpstr>Calibri</vt:lpstr>
      <vt:lpstr>Calibri Light</vt:lpstr>
      <vt:lpstr>ADP Theme</vt:lpstr>
      <vt:lpstr>Anpassad formgivning skola</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lpstr>PowerPoint-presentation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Report</dc:title>
  <dc:creator>ADP</dc:creator>
  <cp:lastModifiedBy>Karin Tidlund</cp:lastModifiedBy>
  <cp:revision>1</cp:revision>
  <dcterms:created xsi:type="dcterms:W3CDTF">2017-02-07T10:34:18Z</dcterms:created>
  <dcterms:modified xsi:type="dcterms:W3CDTF">2017-02-07T10:36:54Z</dcterms:modified>
</cp:coreProperties>
</file>